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0693400" cy="7562850"/>
  <p:notesSz cx="10693400" cy="75628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Segoe UI Symbol"/>
                <a:cs typeface="Segoe UI Symbo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Segoe UI Symbol"/>
                <a:cs typeface="Segoe UI Symbo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Segoe UI Symbol"/>
                <a:cs typeface="Segoe UI Symbo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60043"/>
                </a:lnTo>
                <a:lnTo>
                  <a:pt x="10692003" y="7560043"/>
                </a:lnTo>
                <a:lnTo>
                  <a:pt x="10692003" y="0"/>
                </a:lnTo>
                <a:close/>
              </a:path>
            </a:pathLst>
          </a:custGeom>
          <a:solidFill>
            <a:srgbClr val="0F17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Segoe UI Symbol"/>
                <a:cs typeface="Segoe UI Symbo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7291" y="411188"/>
            <a:ext cx="7839075" cy="939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Segoe UI Symbol"/>
                <a:cs typeface="Segoe UI Symbo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21102" y="1816468"/>
            <a:ext cx="7952740" cy="1737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jpg"/><Relationship Id="rId4" Type="http://schemas.openxmlformats.org/officeDocument/2006/relationships/image" Target="../media/image53.png"/><Relationship Id="rId5" Type="http://schemas.openxmlformats.org/officeDocument/2006/relationships/image" Target="../media/image43.png"/><Relationship Id="rId6" Type="http://schemas.openxmlformats.org/officeDocument/2006/relationships/image" Target="../media/image5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43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43.png"/><Relationship Id="rId7" Type="http://schemas.openxmlformats.org/officeDocument/2006/relationships/image" Target="../media/image6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43.png"/><Relationship Id="rId7" Type="http://schemas.openxmlformats.org/officeDocument/2006/relationships/image" Target="../media/image7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43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3" Type="http://schemas.openxmlformats.org/officeDocument/2006/relationships/image" Target="../media/image43.png"/><Relationship Id="rId4" Type="http://schemas.openxmlformats.org/officeDocument/2006/relationships/image" Target="../media/image76.png"/><Relationship Id="rId5" Type="http://schemas.openxmlformats.org/officeDocument/2006/relationships/image" Target="../media/image77.jpg"/><Relationship Id="rId6" Type="http://schemas.openxmlformats.org/officeDocument/2006/relationships/image" Target="../media/image78.jpg"/><Relationship Id="rId7" Type="http://schemas.openxmlformats.org/officeDocument/2006/relationships/image" Target="../media/image79.jp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3" Type="http://schemas.openxmlformats.org/officeDocument/2006/relationships/image" Target="../media/image43.png"/><Relationship Id="rId4" Type="http://schemas.openxmlformats.org/officeDocument/2006/relationships/image" Target="../media/image86.png"/><Relationship Id="rId5" Type="http://schemas.openxmlformats.org/officeDocument/2006/relationships/image" Target="../media/image87.jpg"/><Relationship Id="rId6" Type="http://schemas.openxmlformats.org/officeDocument/2006/relationships/image" Target="../media/image88.jpg"/><Relationship Id="rId7" Type="http://schemas.openxmlformats.org/officeDocument/2006/relationships/image" Target="../media/image89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hyperlink" Target="mailto:atomenergo.pro@gmail.com" TargetMode="External"/><Relationship Id="rId5" Type="http://schemas.openxmlformats.org/officeDocument/2006/relationships/image" Target="../media/image92.png"/><Relationship Id="rId6" Type="http://schemas.openxmlformats.org/officeDocument/2006/relationships/image" Target="../media/image43.png"/><Relationship Id="rId7" Type="http://schemas.openxmlformats.org/officeDocument/2006/relationships/image" Target="../media/image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5865" y="5918891"/>
            <a:ext cx="5060315" cy="960755"/>
          </a:xfrm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ts val="3760"/>
              </a:lnSpc>
              <a:spcBef>
                <a:spcPts val="40"/>
              </a:spcBef>
            </a:pPr>
            <a:r>
              <a:rPr dirty="0" spc="-850"/>
              <a:t>БУДІВНИЦТВО</a:t>
            </a:r>
            <a:r>
              <a:rPr dirty="0" spc="750"/>
              <a:t> </a:t>
            </a:r>
            <a:r>
              <a:rPr dirty="0" spc="-940"/>
              <a:t>ВІТРОЕЛЕКТРОСТАНЦІЙ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29602" y="6057265"/>
            <a:ext cx="1456690" cy="733425"/>
          </a:xfrm>
          <a:custGeom>
            <a:avLst/>
            <a:gdLst/>
            <a:ahLst/>
            <a:cxnLst/>
            <a:rect l="l" t="t" r="r" b="b"/>
            <a:pathLst>
              <a:path w="1456689" h="733425">
                <a:moveTo>
                  <a:pt x="107480" y="636460"/>
                </a:moveTo>
                <a:lnTo>
                  <a:pt x="12" y="636460"/>
                </a:lnTo>
                <a:lnTo>
                  <a:pt x="12" y="711720"/>
                </a:lnTo>
                <a:lnTo>
                  <a:pt x="21463" y="733171"/>
                </a:lnTo>
                <a:lnTo>
                  <a:pt x="107480" y="733171"/>
                </a:lnTo>
                <a:lnTo>
                  <a:pt x="107480" y="711720"/>
                </a:lnTo>
                <a:lnTo>
                  <a:pt x="32232" y="711720"/>
                </a:lnTo>
                <a:lnTo>
                  <a:pt x="21463" y="700938"/>
                </a:lnTo>
                <a:lnTo>
                  <a:pt x="21463" y="690181"/>
                </a:lnTo>
                <a:lnTo>
                  <a:pt x="107480" y="690181"/>
                </a:lnTo>
                <a:lnTo>
                  <a:pt x="107480" y="668693"/>
                </a:lnTo>
                <a:lnTo>
                  <a:pt x="21463" y="668693"/>
                </a:lnTo>
                <a:lnTo>
                  <a:pt x="21463" y="657936"/>
                </a:lnTo>
                <a:lnTo>
                  <a:pt x="107480" y="657936"/>
                </a:lnTo>
                <a:lnTo>
                  <a:pt x="107480" y="636460"/>
                </a:lnTo>
                <a:close/>
              </a:path>
              <a:path w="1456689" h="733425">
                <a:moveTo>
                  <a:pt x="225666" y="636651"/>
                </a:moveTo>
                <a:lnTo>
                  <a:pt x="204139" y="636651"/>
                </a:lnTo>
                <a:lnTo>
                  <a:pt x="204139" y="668401"/>
                </a:lnTo>
                <a:lnTo>
                  <a:pt x="139661" y="668401"/>
                </a:lnTo>
                <a:lnTo>
                  <a:pt x="139661" y="636651"/>
                </a:lnTo>
                <a:lnTo>
                  <a:pt x="118198" y="636651"/>
                </a:lnTo>
                <a:lnTo>
                  <a:pt x="118198" y="668401"/>
                </a:lnTo>
                <a:lnTo>
                  <a:pt x="118198" y="689991"/>
                </a:lnTo>
                <a:lnTo>
                  <a:pt x="118198" y="733171"/>
                </a:lnTo>
                <a:lnTo>
                  <a:pt x="139661" y="733171"/>
                </a:lnTo>
                <a:lnTo>
                  <a:pt x="139661" y="689991"/>
                </a:lnTo>
                <a:lnTo>
                  <a:pt x="204139" y="689991"/>
                </a:lnTo>
                <a:lnTo>
                  <a:pt x="204139" y="733171"/>
                </a:lnTo>
                <a:lnTo>
                  <a:pt x="225666" y="733171"/>
                </a:lnTo>
                <a:lnTo>
                  <a:pt x="225666" y="689991"/>
                </a:lnTo>
                <a:lnTo>
                  <a:pt x="225666" y="668401"/>
                </a:lnTo>
                <a:lnTo>
                  <a:pt x="225666" y="636651"/>
                </a:lnTo>
                <a:close/>
              </a:path>
              <a:path w="1456689" h="733425">
                <a:moveTo>
                  <a:pt x="338772" y="276707"/>
                </a:moveTo>
                <a:lnTo>
                  <a:pt x="270865" y="276707"/>
                </a:lnTo>
                <a:lnTo>
                  <a:pt x="270865" y="344373"/>
                </a:lnTo>
                <a:lnTo>
                  <a:pt x="270865" y="378307"/>
                </a:lnTo>
                <a:lnTo>
                  <a:pt x="101600" y="378307"/>
                </a:lnTo>
                <a:lnTo>
                  <a:pt x="135547" y="344373"/>
                </a:lnTo>
                <a:lnTo>
                  <a:pt x="270865" y="344373"/>
                </a:lnTo>
                <a:lnTo>
                  <a:pt x="270865" y="276707"/>
                </a:lnTo>
                <a:lnTo>
                  <a:pt x="101600" y="276707"/>
                </a:lnTo>
                <a:lnTo>
                  <a:pt x="0" y="378307"/>
                </a:lnTo>
                <a:lnTo>
                  <a:pt x="0" y="581533"/>
                </a:lnTo>
                <a:lnTo>
                  <a:pt x="67665" y="581533"/>
                </a:lnTo>
                <a:lnTo>
                  <a:pt x="67665" y="445985"/>
                </a:lnTo>
                <a:lnTo>
                  <a:pt x="270865" y="445985"/>
                </a:lnTo>
                <a:lnTo>
                  <a:pt x="270865" y="581533"/>
                </a:lnTo>
                <a:lnTo>
                  <a:pt x="338772" y="581533"/>
                </a:lnTo>
                <a:lnTo>
                  <a:pt x="338772" y="445985"/>
                </a:lnTo>
                <a:lnTo>
                  <a:pt x="338772" y="378307"/>
                </a:lnTo>
                <a:lnTo>
                  <a:pt x="338772" y="344373"/>
                </a:lnTo>
                <a:lnTo>
                  <a:pt x="338772" y="276707"/>
                </a:lnTo>
                <a:close/>
              </a:path>
              <a:path w="1456689" h="733425">
                <a:moveTo>
                  <a:pt x="343865" y="636460"/>
                </a:moveTo>
                <a:lnTo>
                  <a:pt x="236385" y="636460"/>
                </a:lnTo>
                <a:lnTo>
                  <a:pt x="236385" y="711720"/>
                </a:lnTo>
                <a:lnTo>
                  <a:pt x="257848" y="733171"/>
                </a:lnTo>
                <a:lnTo>
                  <a:pt x="343865" y="733171"/>
                </a:lnTo>
                <a:lnTo>
                  <a:pt x="343865" y="711720"/>
                </a:lnTo>
                <a:lnTo>
                  <a:pt x="268630" y="711720"/>
                </a:lnTo>
                <a:lnTo>
                  <a:pt x="257848" y="700938"/>
                </a:lnTo>
                <a:lnTo>
                  <a:pt x="257848" y="690181"/>
                </a:lnTo>
                <a:lnTo>
                  <a:pt x="343865" y="690181"/>
                </a:lnTo>
                <a:lnTo>
                  <a:pt x="343865" y="668693"/>
                </a:lnTo>
                <a:lnTo>
                  <a:pt x="257848" y="668693"/>
                </a:lnTo>
                <a:lnTo>
                  <a:pt x="257848" y="657936"/>
                </a:lnTo>
                <a:lnTo>
                  <a:pt x="343865" y="657936"/>
                </a:lnTo>
                <a:lnTo>
                  <a:pt x="343865" y="636460"/>
                </a:lnTo>
                <a:close/>
              </a:path>
              <a:path w="1456689" h="733425">
                <a:moveTo>
                  <a:pt x="462064" y="657923"/>
                </a:moveTo>
                <a:lnTo>
                  <a:pt x="440524" y="636447"/>
                </a:lnTo>
                <a:lnTo>
                  <a:pt x="440524" y="668693"/>
                </a:lnTo>
                <a:lnTo>
                  <a:pt x="376059" y="668693"/>
                </a:lnTo>
                <a:lnTo>
                  <a:pt x="376059" y="657923"/>
                </a:lnTo>
                <a:lnTo>
                  <a:pt x="429818" y="657923"/>
                </a:lnTo>
                <a:lnTo>
                  <a:pt x="440524" y="668693"/>
                </a:lnTo>
                <a:lnTo>
                  <a:pt x="440524" y="636447"/>
                </a:lnTo>
                <a:lnTo>
                  <a:pt x="354584" y="636447"/>
                </a:lnTo>
                <a:lnTo>
                  <a:pt x="354584" y="733171"/>
                </a:lnTo>
                <a:lnTo>
                  <a:pt x="376059" y="733171"/>
                </a:lnTo>
                <a:lnTo>
                  <a:pt x="376059" y="690168"/>
                </a:lnTo>
                <a:lnTo>
                  <a:pt x="462064" y="690168"/>
                </a:lnTo>
                <a:lnTo>
                  <a:pt x="462064" y="668693"/>
                </a:lnTo>
                <a:lnTo>
                  <a:pt x="462064" y="657923"/>
                </a:lnTo>
                <a:close/>
              </a:path>
              <a:path w="1456689" h="733425">
                <a:moveTo>
                  <a:pt x="578358" y="636651"/>
                </a:moveTo>
                <a:lnTo>
                  <a:pt x="472782" y="636651"/>
                </a:lnTo>
                <a:lnTo>
                  <a:pt x="472782" y="658241"/>
                </a:lnTo>
                <a:lnTo>
                  <a:pt x="472782" y="733171"/>
                </a:lnTo>
                <a:lnTo>
                  <a:pt x="494245" y="733171"/>
                </a:lnTo>
                <a:lnTo>
                  <a:pt x="494245" y="658241"/>
                </a:lnTo>
                <a:lnTo>
                  <a:pt x="578358" y="658241"/>
                </a:lnTo>
                <a:lnTo>
                  <a:pt x="578358" y="636651"/>
                </a:lnTo>
                <a:close/>
              </a:path>
              <a:path w="1456689" h="733425">
                <a:moveTo>
                  <a:pt x="698461" y="657923"/>
                </a:moveTo>
                <a:lnTo>
                  <a:pt x="676910" y="636447"/>
                </a:lnTo>
                <a:lnTo>
                  <a:pt x="676910" y="668693"/>
                </a:lnTo>
                <a:lnTo>
                  <a:pt x="676910" y="700938"/>
                </a:lnTo>
                <a:lnTo>
                  <a:pt x="666203" y="711708"/>
                </a:lnTo>
                <a:lnTo>
                  <a:pt x="623214" y="711708"/>
                </a:lnTo>
                <a:lnTo>
                  <a:pt x="612444" y="700938"/>
                </a:lnTo>
                <a:lnTo>
                  <a:pt x="612444" y="668693"/>
                </a:lnTo>
                <a:lnTo>
                  <a:pt x="623214" y="657923"/>
                </a:lnTo>
                <a:lnTo>
                  <a:pt x="666203" y="657923"/>
                </a:lnTo>
                <a:lnTo>
                  <a:pt x="676910" y="668693"/>
                </a:lnTo>
                <a:lnTo>
                  <a:pt x="676910" y="636447"/>
                </a:lnTo>
                <a:lnTo>
                  <a:pt x="612444" y="636447"/>
                </a:lnTo>
                <a:lnTo>
                  <a:pt x="590981" y="657923"/>
                </a:lnTo>
                <a:lnTo>
                  <a:pt x="590981" y="711708"/>
                </a:lnTo>
                <a:lnTo>
                  <a:pt x="612444" y="733158"/>
                </a:lnTo>
                <a:lnTo>
                  <a:pt x="676910" y="733158"/>
                </a:lnTo>
                <a:lnTo>
                  <a:pt x="698461" y="711708"/>
                </a:lnTo>
                <a:lnTo>
                  <a:pt x="698461" y="657923"/>
                </a:lnTo>
                <a:close/>
              </a:path>
              <a:path w="1456689" h="733425">
                <a:moveTo>
                  <a:pt x="865568" y="636651"/>
                </a:moveTo>
                <a:lnTo>
                  <a:pt x="758088" y="636651"/>
                </a:lnTo>
                <a:lnTo>
                  <a:pt x="758088" y="658241"/>
                </a:lnTo>
                <a:lnTo>
                  <a:pt x="758088" y="733171"/>
                </a:lnTo>
                <a:lnTo>
                  <a:pt x="779551" y="733171"/>
                </a:lnTo>
                <a:lnTo>
                  <a:pt x="779551" y="658241"/>
                </a:lnTo>
                <a:lnTo>
                  <a:pt x="844042" y="658241"/>
                </a:lnTo>
                <a:lnTo>
                  <a:pt x="844042" y="733171"/>
                </a:lnTo>
                <a:lnTo>
                  <a:pt x="865568" y="733171"/>
                </a:lnTo>
                <a:lnTo>
                  <a:pt x="865568" y="658241"/>
                </a:lnTo>
                <a:lnTo>
                  <a:pt x="865568" y="636651"/>
                </a:lnTo>
                <a:close/>
              </a:path>
              <a:path w="1456689" h="733425">
                <a:moveTo>
                  <a:pt x="983767" y="657923"/>
                </a:moveTo>
                <a:lnTo>
                  <a:pt x="962215" y="636447"/>
                </a:lnTo>
                <a:lnTo>
                  <a:pt x="962215" y="668693"/>
                </a:lnTo>
                <a:lnTo>
                  <a:pt x="897750" y="668693"/>
                </a:lnTo>
                <a:lnTo>
                  <a:pt x="897750" y="657923"/>
                </a:lnTo>
                <a:lnTo>
                  <a:pt x="951522" y="657923"/>
                </a:lnTo>
                <a:lnTo>
                  <a:pt x="962215" y="668693"/>
                </a:lnTo>
                <a:lnTo>
                  <a:pt x="962215" y="636447"/>
                </a:lnTo>
                <a:lnTo>
                  <a:pt x="876274" y="636447"/>
                </a:lnTo>
                <a:lnTo>
                  <a:pt x="876274" y="733171"/>
                </a:lnTo>
                <a:lnTo>
                  <a:pt x="897750" y="733171"/>
                </a:lnTo>
                <a:lnTo>
                  <a:pt x="897750" y="690168"/>
                </a:lnTo>
                <a:lnTo>
                  <a:pt x="983767" y="690168"/>
                </a:lnTo>
                <a:lnTo>
                  <a:pt x="983767" y="668693"/>
                </a:lnTo>
                <a:lnTo>
                  <a:pt x="983767" y="657923"/>
                </a:lnTo>
                <a:close/>
              </a:path>
              <a:path w="1456689" h="733425">
                <a:moveTo>
                  <a:pt x="1083830" y="344385"/>
                </a:moveTo>
                <a:lnTo>
                  <a:pt x="1015961" y="276707"/>
                </a:lnTo>
                <a:lnTo>
                  <a:pt x="1015961" y="378307"/>
                </a:lnTo>
                <a:lnTo>
                  <a:pt x="1015961" y="479907"/>
                </a:lnTo>
                <a:lnTo>
                  <a:pt x="982243" y="513867"/>
                </a:lnTo>
                <a:lnTo>
                  <a:pt x="846696" y="513867"/>
                </a:lnTo>
                <a:lnTo>
                  <a:pt x="812761" y="479907"/>
                </a:lnTo>
                <a:lnTo>
                  <a:pt x="812761" y="378307"/>
                </a:lnTo>
                <a:lnTo>
                  <a:pt x="846696" y="344385"/>
                </a:lnTo>
                <a:lnTo>
                  <a:pt x="982243" y="344385"/>
                </a:lnTo>
                <a:lnTo>
                  <a:pt x="1015961" y="378307"/>
                </a:lnTo>
                <a:lnTo>
                  <a:pt x="1015961" y="276707"/>
                </a:lnTo>
                <a:lnTo>
                  <a:pt x="812761" y="276707"/>
                </a:lnTo>
                <a:lnTo>
                  <a:pt x="745083" y="344385"/>
                </a:lnTo>
                <a:lnTo>
                  <a:pt x="745083" y="513867"/>
                </a:lnTo>
                <a:lnTo>
                  <a:pt x="812761" y="581533"/>
                </a:lnTo>
                <a:lnTo>
                  <a:pt x="1015961" y="581533"/>
                </a:lnTo>
                <a:lnTo>
                  <a:pt x="1083830" y="513867"/>
                </a:lnTo>
                <a:lnTo>
                  <a:pt x="1083830" y="344385"/>
                </a:lnTo>
                <a:close/>
              </a:path>
              <a:path w="1456689" h="733425">
                <a:moveTo>
                  <a:pt x="1101953" y="657923"/>
                </a:moveTo>
                <a:lnTo>
                  <a:pt x="1080414" y="636447"/>
                </a:lnTo>
                <a:lnTo>
                  <a:pt x="1080414" y="668693"/>
                </a:lnTo>
                <a:lnTo>
                  <a:pt x="1080414" y="700938"/>
                </a:lnTo>
                <a:lnTo>
                  <a:pt x="1069721" y="711708"/>
                </a:lnTo>
                <a:lnTo>
                  <a:pt x="1026718" y="711708"/>
                </a:lnTo>
                <a:lnTo>
                  <a:pt x="1015936" y="700938"/>
                </a:lnTo>
                <a:lnTo>
                  <a:pt x="1015936" y="668693"/>
                </a:lnTo>
                <a:lnTo>
                  <a:pt x="1026718" y="657923"/>
                </a:lnTo>
                <a:lnTo>
                  <a:pt x="1069721" y="657923"/>
                </a:lnTo>
                <a:lnTo>
                  <a:pt x="1080414" y="668693"/>
                </a:lnTo>
                <a:lnTo>
                  <a:pt x="1080414" y="636447"/>
                </a:lnTo>
                <a:lnTo>
                  <a:pt x="1015936" y="636447"/>
                </a:lnTo>
                <a:lnTo>
                  <a:pt x="994473" y="657923"/>
                </a:lnTo>
                <a:lnTo>
                  <a:pt x="994473" y="711708"/>
                </a:lnTo>
                <a:lnTo>
                  <a:pt x="1015936" y="733158"/>
                </a:lnTo>
                <a:lnTo>
                  <a:pt x="1080414" y="733158"/>
                </a:lnTo>
                <a:lnTo>
                  <a:pt x="1101953" y="711708"/>
                </a:lnTo>
                <a:lnTo>
                  <a:pt x="1101953" y="657923"/>
                </a:lnTo>
                <a:close/>
              </a:path>
              <a:path w="1456689" h="733425">
                <a:moveTo>
                  <a:pt x="1220152" y="636460"/>
                </a:moveTo>
                <a:lnTo>
                  <a:pt x="1112685" y="636460"/>
                </a:lnTo>
                <a:lnTo>
                  <a:pt x="1112685" y="711720"/>
                </a:lnTo>
                <a:lnTo>
                  <a:pt x="1134135" y="733171"/>
                </a:lnTo>
                <a:lnTo>
                  <a:pt x="1220152" y="733171"/>
                </a:lnTo>
                <a:lnTo>
                  <a:pt x="1220152" y="711720"/>
                </a:lnTo>
                <a:lnTo>
                  <a:pt x="1144905" y="711720"/>
                </a:lnTo>
                <a:lnTo>
                  <a:pt x="1134135" y="700938"/>
                </a:lnTo>
                <a:lnTo>
                  <a:pt x="1134135" y="690181"/>
                </a:lnTo>
                <a:lnTo>
                  <a:pt x="1220152" y="690181"/>
                </a:lnTo>
                <a:lnTo>
                  <a:pt x="1220152" y="668693"/>
                </a:lnTo>
                <a:lnTo>
                  <a:pt x="1134135" y="668693"/>
                </a:lnTo>
                <a:lnTo>
                  <a:pt x="1134135" y="657936"/>
                </a:lnTo>
                <a:lnTo>
                  <a:pt x="1220152" y="657936"/>
                </a:lnTo>
                <a:lnTo>
                  <a:pt x="1220152" y="636460"/>
                </a:lnTo>
                <a:close/>
              </a:path>
              <a:path w="1456689" h="733425">
                <a:moveTo>
                  <a:pt x="1287106" y="115570"/>
                </a:moveTo>
                <a:lnTo>
                  <a:pt x="1278420" y="115570"/>
                </a:lnTo>
                <a:lnTo>
                  <a:pt x="1278420" y="124244"/>
                </a:lnTo>
                <a:lnTo>
                  <a:pt x="1278420" y="134886"/>
                </a:lnTo>
                <a:lnTo>
                  <a:pt x="1278420" y="296049"/>
                </a:lnTo>
                <a:lnTo>
                  <a:pt x="1258277" y="275894"/>
                </a:lnTo>
                <a:lnTo>
                  <a:pt x="1264424" y="269748"/>
                </a:lnTo>
                <a:lnTo>
                  <a:pt x="1278420" y="255727"/>
                </a:lnTo>
                <a:lnTo>
                  <a:pt x="1278420" y="243459"/>
                </a:lnTo>
                <a:lnTo>
                  <a:pt x="1252156" y="269748"/>
                </a:lnTo>
                <a:lnTo>
                  <a:pt x="1233106" y="250736"/>
                </a:lnTo>
                <a:lnTo>
                  <a:pt x="1239240" y="244602"/>
                </a:lnTo>
                <a:lnTo>
                  <a:pt x="1278420" y="205435"/>
                </a:lnTo>
                <a:lnTo>
                  <a:pt x="1278420" y="193154"/>
                </a:lnTo>
                <a:lnTo>
                  <a:pt x="1226972" y="244602"/>
                </a:lnTo>
                <a:lnTo>
                  <a:pt x="1203998" y="221615"/>
                </a:lnTo>
                <a:lnTo>
                  <a:pt x="1210144" y="215468"/>
                </a:lnTo>
                <a:lnTo>
                  <a:pt x="1278420" y="147167"/>
                </a:lnTo>
                <a:lnTo>
                  <a:pt x="1278420" y="134886"/>
                </a:lnTo>
                <a:lnTo>
                  <a:pt x="1197851" y="215468"/>
                </a:lnTo>
                <a:lnTo>
                  <a:pt x="1177023" y="194652"/>
                </a:lnTo>
                <a:lnTo>
                  <a:pt x="1180884" y="190792"/>
                </a:lnTo>
                <a:lnTo>
                  <a:pt x="1186065" y="185610"/>
                </a:lnTo>
                <a:lnTo>
                  <a:pt x="1187996" y="183680"/>
                </a:lnTo>
                <a:lnTo>
                  <a:pt x="1247432" y="124244"/>
                </a:lnTo>
                <a:lnTo>
                  <a:pt x="1278420" y="124244"/>
                </a:lnTo>
                <a:lnTo>
                  <a:pt x="1278420" y="115570"/>
                </a:lnTo>
                <a:lnTo>
                  <a:pt x="1247051" y="115570"/>
                </a:lnTo>
                <a:lnTo>
                  <a:pt x="1235151" y="106895"/>
                </a:lnTo>
                <a:lnTo>
                  <a:pt x="1235151" y="124244"/>
                </a:lnTo>
                <a:lnTo>
                  <a:pt x="1175727" y="183680"/>
                </a:lnTo>
                <a:lnTo>
                  <a:pt x="1175727" y="131483"/>
                </a:lnTo>
                <a:lnTo>
                  <a:pt x="1175727" y="124244"/>
                </a:lnTo>
                <a:lnTo>
                  <a:pt x="1235151" y="124244"/>
                </a:lnTo>
                <a:lnTo>
                  <a:pt x="1235151" y="106895"/>
                </a:lnTo>
                <a:lnTo>
                  <a:pt x="1232293" y="104813"/>
                </a:lnTo>
                <a:lnTo>
                  <a:pt x="1232293" y="115570"/>
                </a:lnTo>
                <a:lnTo>
                  <a:pt x="1167028" y="115570"/>
                </a:lnTo>
                <a:lnTo>
                  <a:pt x="1167028" y="122809"/>
                </a:lnTo>
                <a:lnTo>
                  <a:pt x="1091819" y="122809"/>
                </a:lnTo>
                <a:lnTo>
                  <a:pt x="1091819" y="112141"/>
                </a:lnTo>
                <a:lnTo>
                  <a:pt x="1091819" y="58597"/>
                </a:lnTo>
                <a:lnTo>
                  <a:pt x="1091819" y="23177"/>
                </a:lnTo>
                <a:lnTo>
                  <a:pt x="1091819" y="13182"/>
                </a:lnTo>
                <a:lnTo>
                  <a:pt x="1232293" y="115570"/>
                </a:lnTo>
                <a:lnTo>
                  <a:pt x="1232293" y="104813"/>
                </a:lnTo>
                <a:lnTo>
                  <a:pt x="1106589" y="13182"/>
                </a:lnTo>
                <a:lnTo>
                  <a:pt x="1103274" y="10769"/>
                </a:lnTo>
                <a:lnTo>
                  <a:pt x="1088453" y="0"/>
                </a:lnTo>
                <a:lnTo>
                  <a:pt x="1083144" y="1143"/>
                </a:lnTo>
                <a:lnTo>
                  <a:pt x="1083144" y="23177"/>
                </a:lnTo>
                <a:lnTo>
                  <a:pt x="1083144" y="48158"/>
                </a:lnTo>
                <a:lnTo>
                  <a:pt x="1083144" y="58597"/>
                </a:lnTo>
                <a:lnTo>
                  <a:pt x="1083144" y="112141"/>
                </a:lnTo>
                <a:lnTo>
                  <a:pt x="1079627" y="106553"/>
                </a:lnTo>
                <a:lnTo>
                  <a:pt x="1079627" y="122809"/>
                </a:lnTo>
                <a:lnTo>
                  <a:pt x="1033729" y="122809"/>
                </a:lnTo>
                <a:lnTo>
                  <a:pt x="1053934" y="82054"/>
                </a:lnTo>
                <a:lnTo>
                  <a:pt x="1079627" y="122809"/>
                </a:lnTo>
                <a:lnTo>
                  <a:pt x="1079627" y="106553"/>
                </a:lnTo>
                <a:lnTo>
                  <a:pt x="1064209" y="82054"/>
                </a:lnTo>
                <a:lnTo>
                  <a:pt x="1059408" y="74447"/>
                </a:lnTo>
                <a:lnTo>
                  <a:pt x="1080236" y="60540"/>
                </a:lnTo>
                <a:lnTo>
                  <a:pt x="1083144" y="58597"/>
                </a:lnTo>
                <a:lnTo>
                  <a:pt x="1083144" y="48158"/>
                </a:lnTo>
                <a:lnTo>
                  <a:pt x="1064590" y="60540"/>
                </a:lnTo>
                <a:lnTo>
                  <a:pt x="1083144" y="23177"/>
                </a:lnTo>
                <a:lnTo>
                  <a:pt x="1083144" y="1143"/>
                </a:lnTo>
                <a:lnTo>
                  <a:pt x="1079601" y="1905"/>
                </a:lnTo>
                <a:lnTo>
                  <a:pt x="1079601" y="10769"/>
                </a:lnTo>
                <a:lnTo>
                  <a:pt x="1024039" y="122809"/>
                </a:lnTo>
                <a:lnTo>
                  <a:pt x="913892" y="122809"/>
                </a:lnTo>
                <a:lnTo>
                  <a:pt x="913892" y="131483"/>
                </a:lnTo>
                <a:lnTo>
                  <a:pt x="913892" y="185610"/>
                </a:lnTo>
                <a:lnTo>
                  <a:pt x="906830" y="178549"/>
                </a:lnTo>
                <a:lnTo>
                  <a:pt x="906830" y="190792"/>
                </a:lnTo>
                <a:lnTo>
                  <a:pt x="853846" y="190792"/>
                </a:lnTo>
                <a:lnTo>
                  <a:pt x="853846" y="137820"/>
                </a:lnTo>
                <a:lnTo>
                  <a:pt x="906830" y="190792"/>
                </a:lnTo>
                <a:lnTo>
                  <a:pt x="906830" y="178549"/>
                </a:lnTo>
                <a:lnTo>
                  <a:pt x="866127" y="137820"/>
                </a:lnTo>
                <a:lnTo>
                  <a:pt x="859790" y="131483"/>
                </a:lnTo>
                <a:lnTo>
                  <a:pt x="913892" y="131483"/>
                </a:lnTo>
                <a:lnTo>
                  <a:pt x="913892" y="122809"/>
                </a:lnTo>
                <a:lnTo>
                  <a:pt x="845172" y="122809"/>
                </a:lnTo>
                <a:lnTo>
                  <a:pt x="845172" y="137820"/>
                </a:lnTo>
                <a:lnTo>
                  <a:pt x="845172" y="190792"/>
                </a:lnTo>
                <a:lnTo>
                  <a:pt x="791794" y="190792"/>
                </a:lnTo>
                <a:lnTo>
                  <a:pt x="798093" y="184492"/>
                </a:lnTo>
                <a:lnTo>
                  <a:pt x="844765" y="137820"/>
                </a:lnTo>
                <a:lnTo>
                  <a:pt x="845172" y="137820"/>
                </a:lnTo>
                <a:lnTo>
                  <a:pt x="845172" y="122809"/>
                </a:lnTo>
                <a:lnTo>
                  <a:pt x="838835" y="122809"/>
                </a:lnTo>
                <a:lnTo>
                  <a:pt x="838835" y="131483"/>
                </a:lnTo>
                <a:lnTo>
                  <a:pt x="785812" y="184492"/>
                </a:lnTo>
                <a:lnTo>
                  <a:pt x="785812" y="181597"/>
                </a:lnTo>
                <a:lnTo>
                  <a:pt x="785812" y="131483"/>
                </a:lnTo>
                <a:lnTo>
                  <a:pt x="838835" y="131483"/>
                </a:lnTo>
                <a:lnTo>
                  <a:pt x="838835" y="122809"/>
                </a:lnTo>
                <a:lnTo>
                  <a:pt x="777125" y="122809"/>
                </a:lnTo>
                <a:lnTo>
                  <a:pt x="777125" y="131483"/>
                </a:lnTo>
                <a:lnTo>
                  <a:pt x="777125" y="181597"/>
                </a:lnTo>
                <a:lnTo>
                  <a:pt x="774077" y="178549"/>
                </a:lnTo>
                <a:lnTo>
                  <a:pt x="774077" y="190792"/>
                </a:lnTo>
                <a:lnTo>
                  <a:pt x="721017" y="190792"/>
                </a:lnTo>
                <a:lnTo>
                  <a:pt x="721017" y="137820"/>
                </a:lnTo>
                <a:lnTo>
                  <a:pt x="774077" y="190792"/>
                </a:lnTo>
                <a:lnTo>
                  <a:pt x="774077" y="178549"/>
                </a:lnTo>
                <a:lnTo>
                  <a:pt x="733361" y="137820"/>
                </a:lnTo>
                <a:lnTo>
                  <a:pt x="727024" y="131483"/>
                </a:lnTo>
                <a:lnTo>
                  <a:pt x="777125" y="131483"/>
                </a:lnTo>
                <a:lnTo>
                  <a:pt x="777125" y="122809"/>
                </a:lnTo>
                <a:lnTo>
                  <a:pt x="712343" y="122809"/>
                </a:lnTo>
                <a:lnTo>
                  <a:pt x="712343" y="137820"/>
                </a:lnTo>
                <a:lnTo>
                  <a:pt x="712343" y="190792"/>
                </a:lnTo>
                <a:lnTo>
                  <a:pt x="659028" y="190792"/>
                </a:lnTo>
                <a:lnTo>
                  <a:pt x="666775" y="183045"/>
                </a:lnTo>
                <a:lnTo>
                  <a:pt x="712000" y="137820"/>
                </a:lnTo>
                <a:lnTo>
                  <a:pt x="712343" y="137820"/>
                </a:lnTo>
                <a:lnTo>
                  <a:pt x="712343" y="122809"/>
                </a:lnTo>
                <a:lnTo>
                  <a:pt x="706081" y="122809"/>
                </a:lnTo>
                <a:lnTo>
                  <a:pt x="706081" y="131483"/>
                </a:lnTo>
                <a:lnTo>
                  <a:pt x="654481" y="183045"/>
                </a:lnTo>
                <a:lnTo>
                  <a:pt x="654481" y="131483"/>
                </a:lnTo>
                <a:lnTo>
                  <a:pt x="706081" y="131483"/>
                </a:lnTo>
                <a:lnTo>
                  <a:pt x="706081" y="122809"/>
                </a:lnTo>
                <a:lnTo>
                  <a:pt x="647573" y="122809"/>
                </a:lnTo>
                <a:lnTo>
                  <a:pt x="647573" y="199478"/>
                </a:lnTo>
                <a:lnTo>
                  <a:pt x="647573" y="276733"/>
                </a:lnTo>
                <a:lnTo>
                  <a:pt x="647573" y="344043"/>
                </a:lnTo>
                <a:lnTo>
                  <a:pt x="647573" y="403974"/>
                </a:lnTo>
                <a:lnTo>
                  <a:pt x="637197" y="403974"/>
                </a:lnTo>
                <a:lnTo>
                  <a:pt x="637197" y="344043"/>
                </a:lnTo>
                <a:lnTo>
                  <a:pt x="647573" y="344043"/>
                </a:lnTo>
                <a:lnTo>
                  <a:pt x="647573" y="276733"/>
                </a:lnTo>
                <a:lnTo>
                  <a:pt x="637197" y="276733"/>
                </a:lnTo>
                <a:lnTo>
                  <a:pt x="637197" y="199478"/>
                </a:lnTo>
                <a:lnTo>
                  <a:pt x="647573" y="199478"/>
                </a:lnTo>
                <a:lnTo>
                  <a:pt x="647573" y="122809"/>
                </a:lnTo>
                <a:lnTo>
                  <a:pt x="645807" y="122809"/>
                </a:lnTo>
                <a:lnTo>
                  <a:pt x="645807" y="131483"/>
                </a:lnTo>
                <a:lnTo>
                  <a:pt x="645807" y="183045"/>
                </a:lnTo>
                <a:lnTo>
                  <a:pt x="641299" y="178536"/>
                </a:lnTo>
                <a:lnTo>
                  <a:pt x="641299" y="190792"/>
                </a:lnTo>
                <a:lnTo>
                  <a:pt x="588187" y="190792"/>
                </a:lnTo>
                <a:lnTo>
                  <a:pt x="588187" y="137820"/>
                </a:lnTo>
                <a:lnTo>
                  <a:pt x="588314" y="137820"/>
                </a:lnTo>
                <a:lnTo>
                  <a:pt x="641299" y="190792"/>
                </a:lnTo>
                <a:lnTo>
                  <a:pt x="641299" y="178536"/>
                </a:lnTo>
                <a:lnTo>
                  <a:pt x="600595" y="137820"/>
                </a:lnTo>
                <a:lnTo>
                  <a:pt x="594258" y="131483"/>
                </a:lnTo>
                <a:lnTo>
                  <a:pt x="645807" y="131483"/>
                </a:lnTo>
                <a:lnTo>
                  <a:pt x="645807" y="122809"/>
                </a:lnTo>
                <a:lnTo>
                  <a:pt x="579513" y="122809"/>
                </a:lnTo>
                <a:lnTo>
                  <a:pt x="579513" y="137820"/>
                </a:lnTo>
                <a:lnTo>
                  <a:pt x="579513" y="190792"/>
                </a:lnTo>
                <a:lnTo>
                  <a:pt x="526262" y="190792"/>
                </a:lnTo>
                <a:lnTo>
                  <a:pt x="532574" y="184492"/>
                </a:lnTo>
                <a:lnTo>
                  <a:pt x="579259" y="137820"/>
                </a:lnTo>
                <a:lnTo>
                  <a:pt x="579513" y="137820"/>
                </a:lnTo>
                <a:lnTo>
                  <a:pt x="579513" y="122809"/>
                </a:lnTo>
                <a:lnTo>
                  <a:pt x="573303" y="122809"/>
                </a:lnTo>
                <a:lnTo>
                  <a:pt x="573303" y="131483"/>
                </a:lnTo>
                <a:lnTo>
                  <a:pt x="520268" y="184492"/>
                </a:lnTo>
                <a:lnTo>
                  <a:pt x="520268" y="181597"/>
                </a:lnTo>
                <a:lnTo>
                  <a:pt x="520268" y="131483"/>
                </a:lnTo>
                <a:lnTo>
                  <a:pt x="573303" y="131483"/>
                </a:lnTo>
                <a:lnTo>
                  <a:pt x="573303" y="122809"/>
                </a:lnTo>
                <a:lnTo>
                  <a:pt x="556907" y="122809"/>
                </a:lnTo>
                <a:lnTo>
                  <a:pt x="1079601" y="10769"/>
                </a:lnTo>
                <a:lnTo>
                  <a:pt x="1079601" y="1905"/>
                </a:lnTo>
                <a:lnTo>
                  <a:pt x="515480" y="122809"/>
                </a:lnTo>
                <a:lnTo>
                  <a:pt x="511594" y="122809"/>
                </a:lnTo>
                <a:lnTo>
                  <a:pt x="511594" y="131483"/>
                </a:lnTo>
                <a:lnTo>
                  <a:pt x="511594" y="181597"/>
                </a:lnTo>
                <a:lnTo>
                  <a:pt x="508520" y="178523"/>
                </a:lnTo>
                <a:lnTo>
                  <a:pt x="508520" y="190792"/>
                </a:lnTo>
                <a:lnTo>
                  <a:pt x="455333" y="190792"/>
                </a:lnTo>
                <a:lnTo>
                  <a:pt x="455333" y="137820"/>
                </a:lnTo>
                <a:lnTo>
                  <a:pt x="455549" y="137820"/>
                </a:lnTo>
                <a:lnTo>
                  <a:pt x="456628" y="138925"/>
                </a:lnTo>
                <a:lnTo>
                  <a:pt x="508520" y="190792"/>
                </a:lnTo>
                <a:lnTo>
                  <a:pt x="508520" y="178523"/>
                </a:lnTo>
                <a:lnTo>
                  <a:pt x="467829" y="137820"/>
                </a:lnTo>
                <a:lnTo>
                  <a:pt x="461492" y="131483"/>
                </a:lnTo>
                <a:lnTo>
                  <a:pt x="511594" y="131483"/>
                </a:lnTo>
                <a:lnTo>
                  <a:pt x="511594" y="122809"/>
                </a:lnTo>
                <a:lnTo>
                  <a:pt x="449211" y="122809"/>
                </a:lnTo>
                <a:lnTo>
                  <a:pt x="446684" y="125349"/>
                </a:lnTo>
                <a:lnTo>
                  <a:pt x="446684" y="137820"/>
                </a:lnTo>
                <a:lnTo>
                  <a:pt x="446684" y="190792"/>
                </a:lnTo>
                <a:lnTo>
                  <a:pt x="393496" y="190792"/>
                </a:lnTo>
                <a:lnTo>
                  <a:pt x="446493" y="137820"/>
                </a:lnTo>
                <a:lnTo>
                  <a:pt x="446684" y="137820"/>
                </a:lnTo>
                <a:lnTo>
                  <a:pt x="446684" y="125349"/>
                </a:lnTo>
                <a:lnTo>
                  <a:pt x="372554" y="199478"/>
                </a:lnTo>
                <a:lnTo>
                  <a:pt x="541705" y="199478"/>
                </a:lnTo>
                <a:lnTo>
                  <a:pt x="541909" y="199656"/>
                </a:lnTo>
                <a:lnTo>
                  <a:pt x="542086" y="199478"/>
                </a:lnTo>
                <a:lnTo>
                  <a:pt x="628535" y="199478"/>
                </a:lnTo>
                <a:lnTo>
                  <a:pt x="628535" y="276733"/>
                </a:lnTo>
                <a:lnTo>
                  <a:pt x="372567" y="276733"/>
                </a:lnTo>
                <a:lnTo>
                  <a:pt x="372567" y="344043"/>
                </a:lnTo>
                <a:lnTo>
                  <a:pt x="508088" y="344043"/>
                </a:lnTo>
                <a:lnTo>
                  <a:pt x="508088" y="581533"/>
                </a:lnTo>
                <a:lnTo>
                  <a:pt x="575767" y="581533"/>
                </a:lnTo>
                <a:lnTo>
                  <a:pt x="575767" y="344043"/>
                </a:lnTo>
                <a:lnTo>
                  <a:pt x="628535" y="344043"/>
                </a:lnTo>
                <a:lnTo>
                  <a:pt x="628535" y="403974"/>
                </a:lnTo>
                <a:lnTo>
                  <a:pt x="623862" y="403974"/>
                </a:lnTo>
                <a:lnTo>
                  <a:pt x="621411" y="406920"/>
                </a:lnTo>
                <a:lnTo>
                  <a:pt x="629996" y="453542"/>
                </a:lnTo>
                <a:lnTo>
                  <a:pt x="632129" y="455333"/>
                </a:lnTo>
                <a:lnTo>
                  <a:pt x="640727" y="455333"/>
                </a:lnTo>
                <a:lnTo>
                  <a:pt x="640727" y="459663"/>
                </a:lnTo>
                <a:lnTo>
                  <a:pt x="635000" y="460768"/>
                </a:lnTo>
                <a:lnTo>
                  <a:pt x="630669" y="465785"/>
                </a:lnTo>
                <a:lnTo>
                  <a:pt x="630669" y="478624"/>
                </a:lnTo>
                <a:lnTo>
                  <a:pt x="636193" y="484187"/>
                </a:lnTo>
                <a:lnTo>
                  <a:pt x="649833" y="484187"/>
                </a:lnTo>
                <a:lnTo>
                  <a:pt x="654431" y="479577"/>
                </a:lnTo>
                <a:lnTo>
                  <a:pt x="655383" y="478624"/>
                </a:lnTo>
                <a:lnTo>
                  <a:pt x="655383" y="470560"/>
                </a:lnTo>
                <a:lnTo>
                  <a:pt x="654367" y="469519"/>
                </a:lnTo>
                <a:lnTo>
                  <a:pt x="651814" y="469519"/>
                </a:lnTo>
                <a:lnTo>
                  <a:pt x="650798" y="470560"/>
                </a:lnTo>
                <a:lnTo>
                  <a:pt x="650798" y="476097"/>
                </a:lnTo>
                <a:lnTo>
                  <a:pt x="647293" y="479577"/>
                </a:lnTo>
                <a:lnTo>
                  <a:pt x="638759" y="479577"/>
                </a:lnTo>
                <a:lnTo>
                  <a:pt x="635266" y="476097"/>
                </a:lnTo>
                <a:lnTo>
                  <a:pt x="635266" y="467550"/>
                </a:lnTo>
                <a:lnTo>
                  <a:pt x="638759" y="464058"/>
                </a:lnTo>
                <a:lnTo>
                  <a:pt x="644296" y="464058"/>
                </a:lnTo>
                <a:lnTo>
                  <a:pt x="645312" y="463029"/>
                </a:lnTo>
                <a:lnTo>
                  <a:pt x="645312" y="455333"/>
                </a:lnTo>
                <a:lnTo>
                  <a:pt x="654773" y="455333"/>
                </a:lnTo>
                <a:lnTo>
                  <a:pt x="656882" y="453542"/>
                </a:lnTo>
                <a:lnTo>
                  <a:pt x="664591" y="406920"/>
                </a:lnTo>
                <a:lnTo>
                  <a:pt x="662178" y="403974"/>
                </a:lnTo>
                <a:lnTo>
                  <a:pt x="656247" y="403974"/>
                </a:lnTo>
                <a:lnTo>
                  <a:pt x="656247" y="344043"/>
                </a:lnTo>
                <a:lnTo>
                  <a:pt x="711301" y="344043"/>
                </a:lnTo>
                <a:lnTo>
                  <a:pt x="711301" y="276733"/>
                </a:lnTo>
                <a:lnTo>
                  <a:pt x="656247" y="276733"/>
                </a:lnTo>
                <a:lnTo>
                  <a:pt x="656247" y="199478"/>
                </a:lnTo>
                <a:lnTo>
                  <a:pt x="698982" y="199478"/>
                </a:lnTo>
                <a:lnTo>
                  <a:pt x="699160" y="199656"/>
                </a:lnTo>
                <a:lnTo>
                  <a:pt x="699363" y="199478"/>
                </a:lnTo>
                <a:lnTo>
                  <a:pt x="807224" y="199478"/>
                </a:lnTo>
                <a:lnTo>
                  <a:pt x="807415" y="199656"/>
                </a:lnTo>
                <a:lnTo>
                  <a:pt x="807631" y="199478"/>
                </a:lnTo>
                <a:lnTo>
                  <a:pt x="992530" y="199478"/>
                </a:lnTo>
                <a:lnTo>
                  <a:pt x="992530" y="242087"/>
                </a:lnTo>
                <a:lnTo>
                  <a:pt x="1039012" y="242087"/>
                </a:lnTo>
                <a:lnTo>
                  <a:pt x="1083665" y="286600"/>
                </a:lnTo>
                <a:lnTo>
                  <a:pt x="1083665" y="199478"/>
                </a:lnTo>
                <a:lnTo>
                  <a:pt x="1169581" y="199478"/>
                </a:lnTo>
                <a:lnTo>
                  <a:pt x="1287106" y="316992"/>
                </a:lnTo>
                <a:lnTo>
                  <a:pt x="1287106" y="296049"/>
                </a:lnTo>
                <a:lnTo>
                  <a:pt x="1287106" y="255727"/>
                </a:lnTo>
                <a:lnTo>
                  <a:pt x="1287106" y="205435"/>
                </a:lnTo>
                <a:lnTo>
                  <a:pt x="1287106" y="147167"/>
                </a:lnTo>
                <a:lnTo>
                  <a:pt x="1287106" y="124244"/>
                </a:lnTo>
                <a:lnTo>
                  <a:pt x="1287106" y="115570"/>
                </a:lnTo>
                <a:close/>
              </a:path>
              <a:path w="1456689" h="733425">
                <a:moveTo>
                  <a:pt x="1338338" y="733171"/>
                </a:moveTo>
                <a:lnTo>
                  <a:pt x="1284579" y="679462"/>
                </a:lnTo>
                <a:lnTo>
                  <a:pt x="1327569" y="636460"/>
                </a:lnTo>
                <a:lnTo>
                  <a:pt x="1295349" y="636460"/>
                </a:lnTo>
                <a:lnTo>
                  <a:pt x="1263103" y="668693"/>
                </a:lnTo>
                <a:lnTo>
                  <a:pt x="1252347" y="668693"/>
                </a:lnTo>
                <a:lnTo>
                  <a:pt x="1252347" y="636460"/>
                </a:lnTo>
                <a:lnTo>
                  <a:pt x="1230871" y="636460"/>
                </a:lnTo>
                <a:lnTo>
                  <a:pt x="1230871" y="733171"/>
                </a:lnTo>
                <a:lnTo>
                  <a:pt x="1252347" y="733171"/>
                </a:lnTo>
                <a:lnTo>
                  <a:pt x="1252347" y="690181"/>
                </a:lnTo>
                <a:lnTo>
                  <a:pt x="1263103" y="690181"/>
                </a:lnTo>
                <a:lnTo>
                  <a:pt x="1306106" y="733171"/>
                </a:lnTo>
                <a:lnTo>
                  <a:pt x="1338338" y="733171"/>
                </a:lnTo>
                <a:close/>
              </a:path>
              <a:path w="1456689" h="733425">
                <a:moveTo>
                  <a:pt x="1456385" y="276707"/>
                </a:moveTo>
                <a:lnTo>
                  <a:pt x="1404150" y="276707"/>
                </a:lnTo>
                <a:lnTo>
                  <a:pt x="1287005" y="393852"/>
                </a:lnTo>
                <a:lnTo>
                  <a:pt x="1169885" y="276707"/>
                </a:lnTo>
                <a:lnTo>
                  <a:pt x="1117638" y="276707"/>
                </a:lnTo>
                <a:lnTo>
                  <a:pt x="1117638" y="581533"/>
                </a:lnTo>
                <a:lnTo>
                  <a:pt x="1185303" y="581533"/>
                </a:lnTo>
                <a:lnTo>
                  <a:pt x="1185303" y="384505"/>
                </a:lnTo>
                <a:lnTo>
                  <a:pt x="1253185" y="452399"/>
                </a:lnTo>
                <a:lnTo>
                  <a:pt x="1253185" y="581533"/>
                </a:lnTo>
                <a:lnTo>
                  <a:pt x="1320850" y="581533"/>
                </a:lnTo>
                <a:lnTo>
                  <a:pt x="1320850" y="452399"/>
                </a:lnTo>
                <a:lnTo>
                  <a:pt x="1388529" y="384721"/>
                </a:lnTo>
                <a:lnTo>
                  <a:pt x="1388529" y="581533"/>
                </a:lnTo>
                <a:lnTo>
                  <a:pt x="1456385" y="581533"/>
                </a:lnTo>
                <a:lnTo>
                  <a:pt x="1456385" y="276707"/>
                </a:lnTo>
                <a:close/>
              </a:path>
              <a:path w="1456689" h="733425">
                <a:moveTo>
                  <a:pt x="1456537" y="636651"/>
                </a:moveTo>
                <a:lnTo>
                  <a:pt x="1349070" y="636651"/>
                </a:lnTo>
                <a:lnTo>
                  <a:pt x="1349070" y="658241"/>
                </a:lnTo>
                <a:lnTo>
                  <a:pt x="1392059" y="658241"/>
                </a:lnTo>
                <a:lnTo>
                  <a:pt x="1392059" y="733171"/>
                </a:lnTo>
                <a:lnTo>
                  <a:pt x="1413535" y="733171"/>
                </a:lnTo>
                <a:lnTo>
                  <a:pt x="1413535" y="658241"/>
                </a:lnTo>
                <a:lnTo>
                  <a:pt x="1456537" y="658241"/>
                </a:lnTo>
                <a:lnTo>
                  <a:pt x="1456537" y="636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202451"/>
            <a:ext cx="10692130" cy="1357630"/>
            <a:chOff x="0" y="6202451"/>
            <a:chExt cx="10692130" cy="1357630"/>
          </a:xfrm>
        </p:grpSpPr>
        <p:sp>
          <p:nvSpPr>
            <p:cNvPr id="3" name="object 3" descr=""/>
            <p:cNvSpPr/>
            <p:nvPr/>
          </p:nvSpPr>
          <p:spPr>
            <a:xfrm>
              <a:off x="0" y="6202451"/>
              <a:ext cx="10692130" cy="1357630"/>
            </a:xfrm>
            <a:custGeom>
              <a:avLst/>
              <a:gdLst/>
              <a:ahLst/>
              <a:cxnLst/>
              <a:rect l="l" t="t" r="r" b="b"/>
              <a:pathLst>
                <a:path w="10692130" h="1357629">
                  <a:moveTo>
                    <a:pt x="10692003" y="0"/>
                  </a:moveTo>
                  <a:lnTo>
                    <a:pt x="0" y="0"/>
                  </a:lnTo>
                  <a:lnTo>
                    <a:pt x="0" y="1357604"/>
                  </a:lnTo>
                  <a:lnTo>
                    <a:pt x="10692003" y="1357604"/>
                  </a:lnTo>
                  <a:lnTo>
                    <a:pt x="10692003" y="0"/>
                  </a:lnTo>
                  <a:close/>
                </a:path>
              </a:pathLst>
            </a:custGeom>
            <a:solidFill>
              <a:srgbClr val="0F17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112" y="290766"/>
                  </a:lnTo>
                  <a:lnTo>
                    <a:pt x="161112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83"/>
                  </a:moveTo>
                  <a:lnTo>
                    <a:pt x="156870" y="252183"/>
                  </a:lnTo>
                  <a:lnTo>
                    <a:pt x="155333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6" y="281584"/>
                  </a:lnTo>
                  <a:lnTo>
                    <a:pt x="182300" y="254012"/>
                  </a:lnTo>
                  <a:lnTo>
                    <a:pt x="180784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78"/>
                  </a:lnTo>
                  <a:lnTo>
                    <a:pt x="570890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75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90" y="77558"/>
                  </a:lnTo>
                  <a:lnTo>
                    <a:pt x="570890" y="72148"/>
                  </a:lnTo>
                  <a:close/>
                </a:path>
                <a:path w="571500" h="302259">
                  <a:moveTo>
                    <a:pt x="570890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90" y="184810"/>
                  </a:lnTo>
                  <a:lnTo>
                    <a:pt x="570890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90" y="159626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71"/>
                  </a:lnTo>
                  <a:close/>
                </a:path>
                <a:path w="571500" h="302259">
                  <a:moveTo>
                    <a:pt x="570890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75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90" y="91871"/>
                  </a:lnTo>
                  <a:lnTo>
                    <a:pt x="570890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94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94" y="119100"/>
                  </a:lnTo>
                  <a:lnTo>
                    <a:pt x="134594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83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25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25" y="119100"/>
                  </a:lnTo>
                  <a:lnTo>
                    <a:pt x="217525" y="86042"/>
                  </a:lnTo>
                  <a:close/>
                </a:path>
                <a:path w="571500" h="302259">
                  <a:moveTo>
                    <a:pt x="225221" y="86042"/>
                  </a:moveTo>
                  <a:lnTo>
                    <a:pt x="217576" y="86042"/>
                  </a:lnTo>
                  <a:lnTo>
                    <a:pt x="250634" y="119100"/>
                  </a:lnTo>
                  <a:lnTo>
                    <a:pt x="261696" y="119100"/>
                  </a:lnTo>
                  <a:lnTo>
                    <a:pt x="265633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21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502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33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21" y="86042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57"/>
                  </a:lnTo>
                  <a:lnTo>
                    <a:pt x="115074" y="76657"/>
                  </a:lnTo>
                  <a:lnTo>
                    <a:pt x="441363" y="6718"/>
                  </a:lnTo>
                  <a:lnTo>
                    <a:pt x="456107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7" y="6718"/>
                  </a:moveTo>
                  <a:lnTo>
                    <a:pt x="441363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40" y="51219"/>
                  </a:lnTo>
                  <a:lnTo>
                    <a:pt x="428752" y="46469"/>
                  </a:lnTo>
                  <a:lnTo>
                    <a:pt x="441735" y="37795"/>
                  </a:lnTo>
                  <a:lnTo>
                    <a:pt x="431990" y="37795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81" y="8229"/>
                  </a:lnTo>
                  <a:lnTo>
                    <a:pt x="456107" y="6718"/>
                  </a:lnTo>
                  <a:close/>
                </a:path>
                <a:path w="571500" h="302259">
                  <a:moveTo>
                    <a:pt x="431740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0" y="51219"/>
                  </a:lnTo>
                  <a:close/>
                </a:path>
                <a:path w="571500" h="302259">
                  <a:moveTo>
                    <a:pt x="458181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81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60" y="36575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95"/>
                  </a:lnTo>
                  <a:lnTo>
                    <a:pt x="441735" y="37795"/>
                  </a:lnTo>
                  <a:lnTo>
                    <a:pt x="443560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13" y="6742248"/>
              <a:ext cx="211455" cy="1902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4" y="6742247"/>
              <a:ext cx="211467" cy="19028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110">
                <a:solidFill>
                  <a:srgbClr val="0F1720"/>
                </a:solidFill>
              </a:rPr>
              <a:t>Етапи</a:t>
            </a:r>
            <a:r>
              <a:rPr dirty="0" spc="5">
                <a:solidFill>
                  <a:srgbClr val="0F1720"/>
                </a:solidFill>
              </a:rPr>
              <a:t> </a:t>
            </a:r>
            <a:r>
              <a:rPr dirty="0" spc="-1210">
                <a:solidFill>
                  <a:srgbClr val="0F1720"/>
                </a:solidFill>
              </a:rPr>
              <a:t>будівництва</a:t>
            </a:r>
            <a:r>
              <a:rPr dirty="0" spc="750">
                <a:solidFill>
                  <a:srgbClr val="0F1720"/>
                </a:solidFill>
              </a:rPr>
              <a:t> </a:t>
            </a:r>
            <a:r>
              <a:rPr dirty="0" spc="-1330">
                <a:solidFill>
                  <a:srgbClr val="0F1720"/>
                </a:solidFill>
              </a:rPr>
              <a:t>вітроелектростанції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527310" y="1571838"/>
            <a:ext cx="27952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75">
                <a:solidFill>
                  <a:srgbClr val="EF8222"/>
                </a:solidFill>
                <a:latin typeface="Lucida Sans Unicode"/>
                <a:cs typeface="Lucida Sans Unicode"/>
              </a:rPr>
              <a:t>Улаштування</a:t>
            </a:r>
            <a:r>
              <a:rPr dirty="0" sz="1600" spc="-9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0">
                <a:solidFill>
                  <a:srgbClr val="EF8222"/>
                </a:solidFill>
                <a:latin typeface="Lucida Sans Unicode"/>
                <a:cs typeface="Lucida Sans Unicode"/>
              </a:rPr>
              <a:t>фундаменту</a:t>
            </a:r>
            <a:endParaRPr sz="1600">
              <a:latin typeface="Lucida Sans Unicode"/>
              <a:cs typeface="Lucida Sans Unicode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26782" y="850491"/>
            <a:ext cx="4925215" cy="519955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322" y="2432464"/>
            <a:ext cx="3455175" cy="35929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698" y="2322971"/>
            <a:ext cx="3591078" cy="370481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3785" y="896079"/>
            <a:ext cx="5250919" cy="499936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6202451"/>
            <a:ext cx="10692130" cy="1357630"/>
            <a:chOff x="0" y="6202451"/>
            <a:chExt cx="10692130" cy="1357630"/>
          </a:xfrm>
        </p:grpSpPr>
        <p:sp>
          <p:nvSpPr>
            <p:cNvPr id="5" name="object 5" descr=""/>
            <p:cNvSpPr/>
            <p:nvPr/>
          </p:nvSpPr>
          <p:spPr>
            <a:xfrm>
              <a:off x="0" y="6202451"/>
              <a:ext cx="10692130" cy="1357630"/>
            </a:xfrm>
            <a:custGeom>
              <a:avLst/>
              <a:gdLst/>
              <a:ahLst/>
              <a:cxnLst/>
              <a:rect l="l" t="t" r="r" b="b"/>
              <a:pathLst>
                <a:path w="10692130" h="1357629">
                  <a:moveTo>
                    <a:pt x="10692003" y="0"/>
                  </a:moveTo>
                  <a:lnTo>
                    <a:pt x="0" y="0"/>
                  </a:lnTo>
                  <a:lnTo>
                    <a:pt x="0" y="1357604"/>
                  </a:lnTo>
                  <a:lnTo>
                    <a:pt x="10692003" y="1357604"/>
                  </a:lnTo>
                  <a:lnTo>
                    <a:pt x="10692003" y="0"/>
                  </a:lnTo>
                  <a:close/>
                </a:path>
              </a:pathLst>
            </a:custGeom>
            <a:solidFill>
              <a:srgbClr val="0F17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112" y="290766"/>
                  </a:lnTo>
                  <a:lnTo>
                    <a:pt x="161112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83"/>
                  </a:moveTo>
                  <a:lnTo>
                    <a:pt x="156870" y="252183"/>
                  </a:lnTo>
                  <a:lnTo>
                    <a:pt x="155333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6" y="281584"/>
                  </a:lnTo>
                  <a:lnTo>
                    <a:pt x="182300" y="254012"/>
                  </a:lnTo>
                  <a:lnTo>
                    <a:pt x="180784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78"/>
                  </a:lnTo>
                  <a:lnTo>
                    <a:pt x="570890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75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90" y="77558"/>
                  </a:lnTo>
                  <a:lnTo>
                    <a:pt x="570890" y="72148"/>
                  </a:lnTo>
                  <a:close/>
                </a:path>
                <a:path w="571500" h="302259">
                  <a:moveTo>
                    <a:pt x="570890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90" y="184810"/>
                  </a:lnTo>
                  <a:lnTo>
                    <a:pt x="570890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90" y="159626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71"/>
                  </a:lnTo>
                  <a:close/>
                </a:path>
                <a:path w="571500" h="302259">
                  <a:moveTo>
                    <a:pt x="570890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75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90" y="91871"/>
                  </a:lnTo>
                  <a:lnTo>
                    <a:pt x="570890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94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94" y="119100"/>
                  </a:lnTo>
                  <a:lnTo>
                    <a:pt x="134594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83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25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25" y="119100"/>
                  </a:lnTo>
                  <a:lnTo>
                    <a:pt x="217525" y="86042"/>
                  </a:lnTo>
                  <a:close/>
                </a:path>
                <a:path w="571500" h="302259">
                  <a:moveTo>
                    <a:pt x="225221" y="86042"/>
                  </a:moveTo>
                  <a:lnTo>
                    <a:pt x="217576" y="86042"/>
                  </a:lnTo>
                  <a:lnTo>
                    <a:pt x="250634" y="119100"/>
                  </a:lnTo>
                  <a:lnTo>
                    <a:pt x="261696" y="119100"/>
                  </a:lnTo>
                  <a:lnTo>
                    <a:pt x="265633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21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502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33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21" y="86042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57"/>
                  </a:lnTo>
                  <a:lnTo>
                    <a:pt x="115074" y="76657"/>
                  </a:lnTo>
                  <a:lnTo>
                    <a:pt x="441363" y="6718"/>
                  </a:lnTo>
                  <a:lnTo>
                    <a:pt x="456107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7" y="6718"/>
                  </a:moveTo>
                  <a:lnTo>
                    <a:pt x="441363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40" y="51219"/>
                  </a:lnTo>
                  <a:lnTo>
                    <a:pt x="428752" y="46469"/>
                  </a:lnTo>
                  <a:lnTo>
                    <a:pt x="441735" y="37795"/>
                  </a:lnTo>
                  <a:lnTo>
                    <a:pt x="431990" y="37795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81" y="8229"/>
                  </a:lnTo>
                  <a:lnTo>
                    <a:pt x="456107" y="6718"/>
                  </a:lnTo>
                  <a:close/>
                </a:path>
                <a:path w="571500" h="302259">
                  <a:moveTo>
                    <a:pt x="431740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0" y="51219"/>
                  </a:lnTo>
                  <a:close/>
                </a:path>
                <a:path w="571500" h="302259">
                  <a:moveTo>
                    <a:pt x="458181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81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60" y="36575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95"/>
                  </a:lnTo>
                  <a:lnTo>
                    <a:pt x="441735" y="37795"/>
                  </a:lnTo>
                  <a:lnTo>
                    <a:pt x="443560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13" y="6742248"/>
              <a:ext cx="211455" cy="19028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004" y="6742247"/>
              <a:ext cx="211467" cy="19028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110">
                <a:solidFill>
                  <a:srgbClr val="0F1720"/>
                </a:solidFill>
              </a:rPr>
              <a:t>Етапи</a:t>
            </a:r>
            <a:r>
              <a:rPr dirty="0" spc="5">
                <a:solidFill>
                  <a:srgbClr val="0F1720"/>
                </a:solidFill>
              </a:rPr>
              <a:t> </a:t>
            </a:r>
            <a:r>
              <a:rPr dirty="0" spc="-1210">
                <a:solidFill>
                  <a:srgbClr val="0F1720"/>
                </a:solidFill>
              </a:rPr>
              <a:t>будівництва</a:t>
            </a:r>
            <a:r>
              <a:rPr dirty="0" spc="750">
                <a:solidFill>
                  <a:srgbClr val="0F1720"/>
                </a:solidFill>
              </a:rPr>
              <a:t> </a:t>
            </a:r>
            <a:r>
              <a:rPr dirty="0" spc="-1330">
                <a:solidFill>
                  <a:srgbClr val="0F1720"/>
                </a:solidFill>
              </a:rPr>
              <a:t>вітроелектростанції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527310" y="1571838"/>
            <a:ext cx="27952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75">
                <a:solidFill>
                  <a:srgbClr val="EF8222"/>
                </a:solidFill>
                <a:latin typeface="Lucida Sans Unicode"/>
                <a:cs typeface="Lucida Sans Unicode"/>
              </a:rPr>
              <a:t>Улаштування</a:t>
            </a:r>
            <a:r>
              <a:rPr dirty="0" sz="1600" spc="-9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0">
                <a:solidFill>
                  <a:srgbClr val="EF8222"/>
                </a:solidFill>
                <a:latin typeface="Lucida Sans Unicode"/>
                <a:cs typeface="Lucida Sans Unicode"/>
              </a:rPr>
              <a:t>фундаменту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110"/>
              <a:t>Етапи</a:t>
            </a:r>
            <a:r>
              <a:rPr dirty="0" spc="5"/>
              <a:t> </a:t>
            </a:r>
            <a:r>
              <a:rPr dirty="0" spc="-1210"/>
              <a:t>будівництва</a:t>
            </a:r>
            <a:r>
              <a:rPr dirty="0" spc="750"/>
              <a:t> </a:t>
            </a:r>
            <a:r>
              <a:rPr dirty="0" spc="-1330"/>
              <a:t>вітроелектростанції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39993" y="3015767"/>
            <a:ext cx="3662045" cy="4011929"/>
            <a:chOff x="539993" y="3015767"/>
            <a:chExt cx="3662045" cy="4011929"/>
          </a:xfrm>
        </p:grpSpPr>
        <p:sp>
          <p:nvSpPr>
            <p:cNvPr id="5" name="object 5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112" y="290766"/>
                  </a:lnTo>
                  <a:lnTo>
                    <a:pt x="161112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83"/>
                  </a:moveTo>
                  <a:lnTo>
                    <a:pt x="156870" y="252183"/>
                  </a:lnTo>
                  <a:lnTo>
                    <a:pt x="155333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6" y="281584"/>
                  </a:lnTo>
                  <a:lnTo>
                    <a:pt x="182300" y="254012"/>
                  </a:lnTo>
                  <a:lnTo>
                    <a:pt x="180784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78"/>
                  </a:lnTo>
                  <a:lnTo>
                    <a:pt x="570890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75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90" y="77558"/>
                  </a:lnTo>
                  <a:lnTo>
                    <a:pt x="570890" y="72148"/>
                  </a:lnTo>
                  <a:close/>
                </a:path>
                <a:path w="571500" h="302259">
                  <a:moveTo>
                    <a:pt x="570890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90" y="184810"/>
                  </a:lnTo>
                  <a:lnTo>
                    <a:pt x="570890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90" y="159626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71"/>
                  </a:lnTo>
                  <a:close/>
                </a:path>
                <a:path w="571500" h="302259">
                  <a:moveTo>
                    <a:pt x="570890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75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90" y="91871"/>
                  </a:lnTo>
                  <a:lnTo>
                    <a:pt x="570890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94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94" y="119100"/>
                  </a:lnTo>
                  <a:lnTo>
                    <a:pt x="134594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83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25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25" y="119100"/>
                  </a:lnTo>
                  <a:lnTo>
                    <a:pt x="217525" y="86042"/>
                  </a:lnTo>
                  <a:close/>
                </a:path>
                <a:path w="571500" h="302259">
                  <a:moveTo>
                    <a:pt x="225221" y="86042"/>
                  </a:moveTo>
                  <a:lnTo>
                    <a:pt x="217576" y="86042"/>
                  </a:lnTo>
                  <a:lnTo>
                    <a:pt x="250634" y="119100"/>
                  </a:lnTo>
                  <a:lnTo>
                    <a:pt x="261696" y="119100"/>
                  </a:lnTo>
                  <a:lnTo>
                    <a:pt x="265633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21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502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33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21" y="86042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57"/>
                  </a:lnTo>
                  <a:lnTo>
                    <a:pt x="115074" y="76657"/>
                  </a:lnTo>
                  <a:lnTo>
                    <a:pt x="441363" y="6718"/>
                  </a:lnTo>
                  <a:lnTo>
                    <a:pt x="456107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7" y="6718"/>
                  </a:moveTo>
                  <a:lnTo>
                    <a:pt x="441363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40" y="51219"/>
                  </a:lnTo>
                  <a:lnTo>
                    <a:pt x="428752" y="46469"/>
                  </a:lnTo>
                  <a:lnTo>
                    <a:pt x="441735" y="37795"/>
                  </a:lnTo>
                  <a:lnTo>
                    <a:pt x="431990" y="37795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81" y="8229"/>
                  </a:lnTo>
                  <a:lnTo>
                    <a:pt x="456107" y="6718"/>
                  </a:lnTo>
                  <a:close/>
                </a:path>
                <a:path w="571500" h="302259">
                  <a:moveTo>
                    <a:pt x="431740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0" y="51219"/>
                  </a:lnTo>
                  <a:close/>
                </a:path>
                <a:path w="571500" h="302259">
                  <a:moveTo>
                    <a:pt x="458181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81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60" y="36575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95"/>
                  </a:lnTo>
                  <a:lnTo>
                    <a:pt x="441735" y="37795"/>
                  </a:lnTo>
                  <a:lnTo>
                    <a:pt x="443560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13" y="6742248"/>
              <a:ext cx="211455" cy="19028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003" y="6742247"/>
              <a:ext cx="211467" cy="19028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003" y="3015767"/>
              <a:ext cx="2853601" cy="269964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7509" y="3015767"/>
              <a:ext cx="814133" cy="314434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003" y="5709312"/>
              <a:ext cx="2853601" cy="450797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27310" y="1571838"/>
            <a:ext cx="24168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90">
                <a:solidFill>
                  <a:srgbClr val="EF8222"/>
                </a:solidFill>
                <a:latin typeface="Lucida Sans Unicode"/>
                <a:cs typeface="Lucida Sans Unicode"/>
              </a:rPr>
              <a:t>Встановлення</a:t>
            </a:r>
            <a:r>
              <a:rPr dirty="0" sz="1600" spc="-8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40">
                <a:solidFill>
                  <a:srgbClr val="EF8222"/>
                </a:solidFill>
                <a:latin typeface="Lucida Sans Unicode"/>
                <a:cs typeface="Lucida Sans Unicode"/>
              </a:rPr>
              <a:t>турбіни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97966" y="3159977"/>
            <a:ext cx="126619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Номінальна</a:t>
            </a:r>
            <a:r>
              <a:rPr dirty="0" sz="8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потужність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16454" y="3159977"/>
            <a:ext cx="2266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5">
                <a:solidFill>
                  <a:srgbClr val="FFFFFF"/>
                </a:solidFill>
                <a:latin typeface="Lucida Sans Unicode"/>
                <a:cs typeface="Lucida Sans Unicode"/>
              </a:rPr>
              <a:t>3,83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97966" y="3345397"/>
            <a:ext cx="893444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Загальна</a:t>
            </a:r>
            <a:r>
              <a:rPr dirty="0" sz="8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висота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16454" y="3345397"/>
            <a:ext cx="15068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 spc="-95">
                <a:solidFill>
                  <a:srgbClr val="FFFFFF"/>
                </a:solidFill>
                <a:latin typeface="Lucida Sans Unicode"/>
                <a:cs typeface="Lucida Sans Unicode"/>
              </a:rPr>
              <a:t>≈180</a:t>
            </a:r>
            <a:r>
              <a:rPr dirty="0" sz="8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50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(висота</a:t>
            </a:r>
            <a:r>
              <a:rPr dirty="0" sz="8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башти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65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8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35">
                <a:solidFill>
                  <a:srgbClr val="FFFFFF"/>
                </a:solidFill>
                <a:latin typeface="Lucida Sans Unicode"/>
                <a:cs typeface="Lucida Sans Unicode"/>
              </a:rPr>
              <a:t>110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м,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довжина</a:t>
            </a:r>
            <a:r>
              <a:rPr dirty="0" sz="8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лопаті</a:t>
            </a:r>
            <a:r>
              <a:rPr dirty="0" sz="8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65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8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45">
                <a:solidFill>
                  <a:srgbClr val="FFFFFF"/>
                </a:solidFill>
                <a:latin typeface="Lucida Sans Unicode"/>
                <a:cs typeface="Lucida Sans Unicode"/>
              </a:rPr>
              <a:t>67,2</a:t>
            </a:r>
            <a:r>
              <a:rPr dirty="0" sz="8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м)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97966" y="3652737"/>
            <a:ext cx="77978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Вітровий</a:t>
            </a:r>
            <a:r>
              <a:rPr dirty="0" sz="8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клас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416454" y="3652737"/>
            <a:ext cx="15430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IEC</a:t>
            </a:r>
            <a:r>
              <a:rPr dirty="0" sz="8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IIB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(вітровий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ресурс</a:t>
            </a:r>
            <a:r>
              <a:rPr dirty="0" sz="8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65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8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середній)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97966" y="3960077"/>
            <a:ext cx="7658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Висота</a:t>
            </a:r>
            <a:r>
              <a:rPr dirty="0" sz="8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башти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416454" y="3960077"/>
            <a:ext cx="2730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35">
                <a:solidFill>
                  <a:srgbClr val="FFFFFF"/>
                </a:solidFill>
                <a:latin typeface="Lucida Sans Unicode"/>
                <a:cs typeface="Lucida Sans Unicode"/>
              </a:rPr>
              <a:t>110</a:t>
            </a:r>
            <a:r>
              <a:rPr dirty="0" sz="8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97966" y="4145497"/>
            <a:ext cx="8540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Діаметр</a:t>
            </a:r>
            <a:r>
              <a:rPr dirty="0" sz="80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ротору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416454" y="4145497"/>
            <a:ext cx="2863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0">
                <a:solidFill>
                  <a:srgbClr val="FFFFFF"/>
                </a:solidFill>
                <a:latin typeface="Lucida Sans Unicode"/>
                <a:cs typeface="Lucida Sans Unicode"/>
              </a:rPr>
              <a:t>137</a:t>
            </a:r>
            <a:r>
              <a:rPr dirty="0" sz="8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97966" y="4330917"/>
            <a:ext cx="8731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Довжина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лопаті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416454" y="4330917"/>
            <a:ext cx="3333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>
                <a:solidFill>
                  <a:srgbClr val="FFFFFF"/>
                </a:solidFill>
                <a:latin typeface="Lucida Sans Unicode"/>
                <a:cs typeface="Lucida Sans Unicode"/>
              </a:rPr>
              <a:t>67,2</a:t>
            </a:r>
            <a:r>
              <a:rPr dirty="0" sz="8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м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97966" y="4516337"/>
            <a:ext cx="9594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Кількість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лопатей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416454" y="4516337"/>
            <a:ext cx="2520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r>
              <a:rPr dirty="0" sz="8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97966" y="4701757"/>
            <a:ext cx="11436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Швидкість</a:t>
            </a:r>
            <a:r>
              <a:rPr dirty="0" sz="8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вітру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для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запуску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вітротурбіни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97966" y="5009097"/>
            <a:ext cx="13335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Максимальна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швидкість</a:t>
            </a: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краю</a:t>
            </a: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лопатей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97966" y="5316437"/>
            <a:ext cx="13855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Максимальний</a:t>
            </a:r>
            <a:r>
              <a:rPr dirty="0" sz="8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порив</a:t>
            </a:r>
            <a:endParaRPr sz="8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800" spc="-95">
                <a:solidFill>
                  <a:srgbClr val="FFFFFF"/>
                </a:solidFill>
                <a:latin typeface="Lucida Sans Unicode"/>
                <a:cs typeface="Lucida Sans Unicode"/>
              </a:rPr>
              <a:t>(10</a:t>
            </a: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хв.)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згідно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з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IEC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5">
                <a:solidFill>
                  <a:srgbClr val="FFFFFF"/>
                </a:solidFill>
                <a:latin typeface="Lucida Sans Unicode"/>
                <a:cs typeface="Lucida Sans Unicode"/>
              </a:rPr>
              <a:t>61400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8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 (вид.</a:t>
            </a:r>
            <a:r>
              <a:rPr dirty="0" sz="8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45">
                <a:solidFill>
                  <a:srgbClr val="FFFFFF"/>
                </a:solidFill>
                <a:latin typeface="Lucida Sans Unicode"/>
                <a:cs typeface="Lucida Sans Unicode"/>
              </a:rPr>
              <a:t>3)</a:t>
            </a:r>
            <a:r>
              <a:rPr dirty="0" sz="8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для</a:t>
            </a:r>
            <a:r>
              <a:rPr dirty="0" sz="8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стандартного діапазону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97966" y="5867617"/>
            <a:ext cx="8972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Тип</a:t>
            </a:r>
            <a:r>
              <a:rPr dirty="0" sz="8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фундаменту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416454" y="5867617"/>
            <a:ext cx="5410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пальовий</a:t>
            </a:r>
            <a:endParaRPr sz="800">
              <a:latin typeface="Lucida Sans Unicode"/>
              <a:cs typeface="Lucida Sans Unicode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810666" y="3317959"/>
            <a:ext cx="3092450" cy="2543175"/>
            <a:chOff x="810666" y="3317959"/>
            <a:chExt cx="3092450" cy="2543175"/>
          </a:xfrm>
        </p:grpSpPr>
        <p:sp>
          <p:nvSpPr>
            <p:cNvPr id="34" name="object 34" descr=""/>
            <p:cNvSpPr/>
            <p:nvPr/>
          </p:nvSpPr>
          <p:spPr>
            <a:xfrm>
              <a:off x="810666" y="3319546"/>
              <a:ext cx="3092450" cy="0"/>
            </a:xfrm>
            <a:custGeom>
              <a:avLst/>
              <a:gdLst/>
              <a:ahLst/>
              <a:cxnLst/>
              <a:rect l="l" t="t" r="r" b="b"/>
              <a:pathLst>
                <a:path w="3092450" h="0">
                  <a:moveTo>
                    <a:pt x="0" y="0"/>
                  </a:moveTo>
                  <a:lnTo>
                    <a:pt x="309245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10666" y="3630696"/>
              <a:ext cx="3092450" cy="0"/>
            </a:xfrm>
            <a:custGeom>
              <a:avLst/>
              <a:gdLst/>
              <a:ahLst/>
              <a:cxnLst/>
              <a:rect l="l" t="t" r="r" b="b"/>
              <a:pathLst>
                <a:path w="3092450" h="0">
                  <a:moveTo>
                    <a:pt x="0" y="0"/>
                  </a:moveTo>
                  <a:lnTo>
                    <a:pt x="309245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810666" y="3935496"/>
              <a:ext cx="3092450" cy="0"/>
            </a:xfrm>
            <a:custGeom>
              <a:avLst/>
              <a:gdLst/>
              <a:ahLst/>
              <a:cxnLst/>
              <a:rect l="l" t="t" r="r" b="b"/>
              <a:pathLst>
                <a:path w="3092450" h="0">
                  <a:moveTo>
                    <a:pt x="0" y="0"/>
                  </a:moveTo>
                  <a:lnTo>
                    <a:pt x="309245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10666" y="4140817"/>
              <a:ext cx="3092450" cy="0"/>
            </a:xfrm>
            <a:custGeom>
              <a:avLst/>
              <a:gdLst/>
              <a:ahLst/>
              <a:cxnLst/>
              <a:rect l="l" t="t" r="r" b="b"/>
              <a:pathLst>
                <a:path w="3092450" h="0">
                  <a:moveTo>
                    <a:pt x="0" y="0"/>
                  </a:moveTo>
                  <a:lnTo>
                    <a:pt x="309245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810666" y="4331317"/>
              <a:ext cx="3092450" cy="0"/>
            </a:xfrm>
            <a:custGeom>
              <a:avLst/>
              <a:gdLst/>
              <a:ahLst/>
              <a:cxnLst/>
              <a:rect l="l" t="t" r="r" b="b"/>
              <a:pathLst>
                <a:path w="3092450" h="0">
                  <a:moveTo>
                    <a:pt x="0" y="0"/>
                  </a:moveTo>
                  <a:lnTo>
                    <a:pt x="309245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10666" y="4513346"/>
              <a:ext cx="3092450" cy="0"/>
            </a:xfrm>
            <a:custGeom>
              <a:avLst/>
              <a:gdLst/>
              <a:ahLst/>
              <a:cxnLst/>
              <a:rect l="l" t="t" r="r" b="b"/>
              <a:pathLst>
                <a:path w="3092450" h="0">
                  <a:moveTo>
                    <a:pt x="0" y="0"/>
                  </a:moveTo>
                  <a:lnTo>
                    <a:pt x="309245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10666" y="4695387"/>
              <a:ext cx="3092450" cy="0"/>
            </a:xfrm>
            <a:custGeom>
              <a:avLst/>
              <a:gdLst/>
              <a:ahLst/>
              <a:cxnLst/>
              <a:rect l="l" t="t" r="r" b="b"/>
              <a:pathLst>
                <a:path w="3092450" h="0">
                  <a:moveTo>
                    <a:pt x="0" y="0"/>
                  </a:moveTo>
                  <a:lnTo>
                    <a:pt x="309245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10666" y="5008646"/>
              <a:ext cx="3092450" cy="0"/>
            </a:xfrm>
            <a:custGeom>
              <a:avLst/>
              <a:gdLst/>
              <a:ahLst/>
              <a:cxnLst/>
              <a:rect l="l" t="t" r="r" b="b"/>
              <a:pathLst>
                <a:path w="3092450" h="0">
                  <a:moveTo>
                    <a:pt x="0" y="0"/>
                  </a:moveTo>
                  <a:lnTo>
                    <a:pt x="309245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10666" y="5309217"/>
              <a:ext cx="3092450" cy="0"/>
            </a:xfrm>
            <a:custGeom>
              <a:avLst/>
              <a:gdLst/>
              <a:ahLst/>
              <a:cxnLst/>
              <a:rect l="l" t="t" r="r" b="b"/>
              <a:pathLst>
                <a:path w="3092450" h="0">
                  <a:moveTo>
                    <a:pt x="0" y="0"/>
                  </a:moveTo>
                  <a:lnTo>
                    <a:pt x="309245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10666" y="5859546"/>
              <a:ext cx="3092450" cy="0"/>
            </a:xfrm>
            <a:custGeom>
              <a:avLst/>
              <a:gdLst/>
              <a:ahLst/>
              <a:cxnLst/>
              <a:rect l="l" t="t" r="r" b="b"/>
              <a:pathLst>
                <a:path w="3092450" h="0">
                  <a:moveTo>
                    <a:pt x="0" y="0"/>
                  </a:moveTo>
                  <a:lnTo>
                    <a:pt x="309245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2415108" y="5075978"/>
            <a:ext cx="4349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82,4</a:t>
            </a:r>
            <a:r>
              <a:rPr dirty="0" sz="8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м/с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415108" y="5490811"/>
            <a:ext cx="42799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>
                <a:solidFill>
                  <a:srgbClr val="FFFFFF"/>
                </a:solidFill>
                <a:latin typeface="Lucida Sans Unicode"/>
                <a:cs typeface="Lucida Sans Unicode"/>
              </a:rPr>
              <a:t>42,5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 м/с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415108" y="4762643"/>
            <a:ext cx="2813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r>
              <a:rPr dirty="0" sz="80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м/с</a:t>
            </a:r>
            <a:endParaRPr sz="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692130" cy="7560309"/>
            <a:chOff x="0" y="0"/>
            <a:chExt cx="1069213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2003" cy="75600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9141" y="5164531"/>
              <a:ext cx="4062857" cy="186265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1730" y="5164531"/>
              <a:ext cx="3834256" cy="186265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60"/>
              <a:t>Технічна</a:t>
            </a:r>
            <a:r>
              <a:rPr dirty="0" spc="5"/>
              <a:t> </a:t>
            </a:r>
            <a:r>
              <a:rPr dirty="0" spc="-1220"/>
              <a:t>база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539993" y="5335224"/>
            <a:ext cx="8322945" cy="1692275"/>
            <a:chOff x="539993" y="5335224"/>
            <a:chExt cx="8322945" cy="1692275"/>
          </a:xfrm>
        </p:grpSpPr>
        <p:sp>
          <p:nvSpPr>
            <p:cNvPr id="8" name="object 8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112" y="290766"/>
                  </a:lnTo>
                  <a:lnTo>
                    <a:pt x="161112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83"/>
                  </a:moveTo>
                  <a:lnTo>
                    <a:pt x="156870" y="252183"/>
                  </a:lnTo>
                  <a:lnTo>
                    <a:pt x="155333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6" y="281584"/>
                  </a:lnTo>
                  <a:lnTo>
                    <a:pt x="182300" y="254012"/>
                  </a:lnTo>
                  <a:lnTo>
                    <a:pt x="180784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78"/>
                  </a:lnTo>
                  <a:lnTo>
                    <a:pt x="570890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75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90" y="77558"/>
                  </a:lnTo>
                  <a:lnTo>
                    <a:pt x="570890" y="72148"/>
                  </a:lnTo>
                  <a:close/>
                </a:path>
                <a:path w="571500" h="302259">
                  <a:moveTo>
                    <a:pt x="570890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90" y="184810"/>
                  </a:lnTo>
                  <a:lnTo>
                    <a:pt x="570890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90" y="159626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71"/>
                  </a:lnTo>
                  <a:close/>
                </a:path>
                <a:path w="571500" h="302259">
                  <a:moveTo>
                    <a:pt x="570890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75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90" y="91871"/>
                  </a:lnTo>
                  <a:lnTo>
                    <a:pt x="570890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94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94" y="119100"/>
                  </a:lnTo>
                  <a:lnTo>
                    <a:pt x="134594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83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25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25" y="119100"/>
                  </a:lnTo>
                  <a:lnTo>
                    <a:pt x="217525" y="86042"/>
                  </a:lnTo>
                  <a:close/>
                </a:path>
                <a:path w="571500" h="302259">
                  <a:moveTo>
                    <a:pt x="225221" y="86042"/>
                  </a:moveTo>
                  <a:lnTo>
                    <a:pt x="217576" y="86042"/>
                  </a:lnTo>
                  <a:lnTo>
                    <a:pt x="250634" y="119100"/>
                  </a:lnTo>
                  <a:lnTo>
                    <a:pt x="261696" y="119100"/>
                  </a:lnTo>
                  <a:lnTo>
                    <a:pt x="265633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21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502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33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21" y="86042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57"/>
                  </a:lnTo>
                  <a:lnTo>
                    <a:pt x="115074" y="76657"/>
                  </a:lnTo>
                  <a:lnTo>
                    <a:pt x="441363" y="6718"/>
                  </a:lnTo>
                  <a:lnTo>
                    <a:pt x="456107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7" y="6718"/>
                  </a:moveTo>
                  <a:lnTo>
                    <a:pt x="441363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40" y="51219"/>
                  </a:lnTo>
                  <a:lnTo>
                    <a:pt x="428752" y="46469"/>
                  </a:lnTo>
                  <a:lnTo>
                    <a:pt x="441735" y="37795"/>
                  </a:lnTo>
                  <a:lnTo>
                    <a:pt x="431990" y="37795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81" y="8229"/>
                  </a:lnTo>
                  <a:lnTo>
                    <a:pt x="456107" y="6718"/>
                  </a:lnTo>
                  <a:close/>
                </a:path>
                <a:path w="571500" h="302259">
                  <a:moveTo>
                    <a:pt x="431740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0" y="51219"/>
                  </a:lnTo>
                  <a:close/>
                </a:path>
                <a:path w="571500" h="302259">
                  <a:moveTo>
                    <a:pt x="458181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81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60" y="36575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95"/>
                  </a:lnTo>
                  <a:lnTo>
                    <a:pt x="441735" y="37795"/>
                  </a:lnTo>
                  <a:lnTo>
                    <a:pt x="443560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113" y="6742248"/>
              <a:ext cx="211455" cy="1902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003" y="6742247"/>
              <a:ext cx="211467" cy="19028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244522" y="5335224"/>
              <a:ext cx="0" cy="1515745"/>
            </a:xfrm>
            <a:custGeom>
              <a:avLst/>
              <a:gdLst/>
              <a:ahLst/>
              <a:cxnLst/>
              <a:rect l="l" t="t" r="r" b="b"/>
              <a:pathLst>
                <a:path w="0" h="1515745">
                  <a:moveTo>
                    <a:pt x="0" y="0"/>
                  </a:moveTo>
                  <a:lnTo>
                    <a:pt x="0" y="1515529"/>
                  </a:lnTo>
                </a:path>
              </a:pathLst>
            </a:custGeom>
            <a:ln w="12700">
              <a:solidFill>
                <a:srgbClr val="EF82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856135" y="5335224"/>
              <a:ext cx="0" cy="1515745"/>
            </a:xfrm>
            <a:custGeom>
              <a:avLst/>
              <a:gdLst/>
              <a:ahLst/>
              <a:cxnLst/>
              <a:rect l="l" t="t" r="r" b="b"/>
              <a:pathLst>
                <a:path w="0" h="1515745">
                  <a:moveTo>
                    <a:pt x="0" y="0"/>
                  </a:moveTo>
                  <a:lnTo>
                    <a:pt x="0" y="1515529"/>
                  </a:lnTo>
                </a:path>
              </a:pathLst>
            </a:custGeom>
            <a:ln w="12700">
              <a:solidFill>
                <a:srgbClr val="EF82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2346871" y="5298632"/>
            <a:ext cx="1579245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автокран</a:t>
            </a:r>
            <a:endParaRPr sz="800">
              <a:latin typeface="Lucida Sans Unicode"/>
              <a:cs typeface="Lucida Sans Unicode"/>
            </a:endParaRPr>
          </a:p>
          <a:p>
            <a:pPr marL="12700" marR="5080">
              <a:lnSpc>
                <a:spcPct val="187500"/>
              </a:lnSpc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автонавантажувач</a:t>
            </a:r>
            <a:r>
              <a:rPr dirty="0" sz="80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ковшовий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щогловий</a:t>
            </a:r>
            <a:r>
              <a:rPr dirty="0" sz="8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підйомник екскаватор</a:t>
            </a:r>
            <a:endParaRPr sz="800">
              <a:latin typeface="Lucida Sans Unicode"/>
              <a:cs typeface="Lucida Sans Unicode"/>
            </a:endParaRPr>
          </a:p>
          <a:p>
            <a:pPr marL="12700" marR="171450">
              <a:lnSpc>
                <a:spcPct val="187500"/>
              </a:lnSpc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екскаватор-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навантажувач бульдозер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розчинний</a:t>
            </a:r>
            <a:r>
              <a:rPr dirty="0" sz="8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вузол,</a:t>
            </a:r>
            <a:r>
              <a:rPr dirty="0" sz="800" spc="50">
                <a:solidFill>
                  <a:srgbClr val="FFFFFF"/>
                </a:solidFill>
                <a:latin typeface="Lucida Sans Unicode"/>
                <a:cs typeface="Lucida Sans Unicode"/>
              </a:rPr>
              <a:t> м </a:t>
            </a:r>
            <a:r>
              <a:rPr dirty="0" sz="800" spc="-5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r>
              <a:rPr dirty="0" sz="8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65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8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год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504753" y="5298632"/>
            <a:ext cx="1121410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25">
                <a:solidFill>
                  <a:srgbClr val="FFFFFF"/>
                </a:solidFill>
                <a:latin typeface="Lucida Sans Unicode"/>
                <a:cs typeface="Lucida Sans Unicode"/>
              </a:rPr>
              <a:t>1-</a:t>
            </a:r>
            <a:r>
              <a:rPr dirty="0" sz="800" spc="-120">
                <a:solidFill>
                  <a:srgbClr val="FFFFFF"/>
                </a:solidFill>
                <a:latin typeface="Lucida Sans Unicode"/>
                <a:cs typeface="Lucida Sans Unicode"/>
              </a:rPr>
              <a:t>25</a:t>
            </a:r>
            <a:r>
              <a:rPr dirty="0" sz="8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метрів</a:t>
            </a:r>
            <a:r>
              <a:rPr dirty="0" sz="8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стріла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Партнерський</a:t>
            </a:r>
            <a:r>
              <a:rPr dirty="0" sz="8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5">
                <a:solidFill>
                  <a:srgbClr val="FFFFFF"/>
                </a:solidFill>
                <a:latin typeface="Lucida Sans Unicode"/>
                <a:cs typeface="Lucida Sans Unicode"/>
              </a:rPr>
              <a:t>(3</a:t>
            </a:r>
            <a:r>
              <a:rPr dirty="0" sz="800" spc="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шт)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Партнерський</a:t>
            </a:r>
            <a:r>
              <a:rPr dirty="0" sz="8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0">
                <a:solidFill>
                  <a:srgbClr val="FFFFFF"/>
                </a:solidFill>
                <a:latin typeface="Lucida Sans Unicode"/>
                <a:cs typeface="Lucida Sans Unicode"/>
              </a:rPr>
              <a:t>(2</a:t>
            </a:r>
            <a:r>
              <a:rPr dirty="0" sz="8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шт)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Партнерський</a:t>
            </a:r>
            <a:r>
              <a:rPr dirty="0" sz="8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0">
                <a:solidFill>
                  <a:srgbClr val="FFFFFF"/>
                </a:solidFill>
                <a:latin typeface="Lucida Sans Unicode"/>
                <a:cs typeface="Lucida Sans Unicode"/>
              </a:rPr>
              <a:t>(2</a:t>
            </a:r>
            <a:r>
              <a:rPr dirty="0" sz="8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шт)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Партнерський</a:t>
            </a:r>
            <a:r>
              <a:rPr dirty="0" sz="8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5">
                <a:solidFill>
                  <a:srgbClr val="FFFFFF"/>
                </a:solidFill>
                <a:latin typeface="Lucida Sans Unicode"/>
                <a:cs typeface="Lucida Sans Unicode"/>
              </a:rPr>
              <a:t>(3</a:t>
            </a:r>
            <a:r>
              <a:rPr dirty="0" sz="800" spc="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шт)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Партнерський</a:t>
            </a:r>
            <a:r>
              <a:rPr dirty="0" sz="8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0">
                <a:solidFill>
                  <a:srgbClr val="FFFFFF"/>
                </a:solidFill>
                <a:latin typeface="Lucida Sans Unicode"/>
                <a:cs typeface="Lucida Sans Unicode"/>
              </a:rPr>
              <a:t>(2</a:t>
            </a:r>
            <a:r>
              <a:rPr dirty="0" sz="8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шт)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Партнерський</a:t>
            </a:r>
            <a:r>
              <a:rPr dirty="0" sz="800" spc="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5">
                <a:solidFill>
                  <a:srgbClr val="FFFFFF"/>
                </a:solidFill>
                <a:latin typeface="Lucida Sans Unicode"/>
                <a:cs typeface="Lucida Sans Unicode"/>
              </a:rPr>
              <a:t>(3</a:t>
            </a:r>
            <a:r>
              <a:rPr dirty="0" sz="800" spc="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шт)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364846" y="5298632"/>
            <a:ext cx="2075814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штукатурна</a:t>
            </a:r>
            <a:r>
              <a:rPr dirty="0" sz="8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станція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комплект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збірно</a:t>
            </a:r>
            <a:r>
              <a:rPr dirty="0" sz="8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щитової</a:t>
            </a:r>
            <a:r>
              <a:rPr dirty="0" sz="8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опалубки,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50">
                <a:solidFill>
                  <a:srgbClr val="FFFFFF"/>
                </a:solidFill>
                <a:latin typeface="Lucida Sans Unicode"/>
                <a:cs typeface="Lucida Sans Unicode"/>
              </a:rPr>
              <a:t>м�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062325" y="5298632"/>
            <a:ext cx="61214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</a:t>
            </a:r>
            <a:endParaRPr sz="800">
              <a:latin typeface="Lucida Sans Unicode"/>
              <a:cs typeface="Lucida Sans Unicode"/>
            </a:endParaRPr>
          </a:p>
          <a:p>
            <a:pPr marL="12700" marR="5080" indent="-635">
              <a:lnSpc>
                <a:spcPct val="125000"/>
              </a:lnSpc>
              <a:spcBef>
                <a:spcPts val="600"/>
              </a:spcBef>
            </a:pPr>
            <a:r>
              <a:rPr dirty="0" sz="800" spc="-50">
                <a:solidFill>
                  <a:srgbClr val="FFFFFF"/>
                </a:solidFill>
                <a:latin typeface="Lucida Sans Unicode"/>
                <a:cs typeface="Lucida Sans Unicode"/>
              </a:rPr>
              <a:t>1640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 м�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(Peri,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Doka)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365049" y="5920932"/>
            <a:ext cx="7080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бетононасос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062529" y="5920932"/>
            <a:ext cx="8121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Партнер</a:t>
            </a: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(6</a:t>
            </a: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шт)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365151" y="6174932"/>
            <a:ext cx="17799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обладнання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для</a:t>
            </a:r>
            <a:r>
              <a:rPr dirty="0" sz="8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прогріву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бетону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062529" y="6174932"/>
            <a:ext cx="5689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ТМО</a:t>
            </a:r>
            <a:r>
              <a:rPr dirty="0" sz="8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14">
                <a:solidFill>
                  <a:srgbClr val="FFFFFF"/>
                </a:solidFill>
                <a:latin typeface="Lucida Sans Unicode"/>
                <a:cs typeface="Lucida Sans Unicode"/>
              </a:rPr>
              <a:t>(1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шт)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365151" y="6428932"/>
            <a:ext cx="13106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компресорна</a:t>
            </a:r>
            <a:r>
              <a:rPr dirty="0" sz="8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установка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062529" y="6428932"/>
            <a:ext cx="2597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8</a:t>
            </a:r>
            <a:r>
              <a:rPr dirty="0" sz="8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365151" y="6682932"/>
            <a:ext cx="22606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наявність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побутових</a:t>
            </a:r>
            <a:r>
              <a:rPr dirty="0" sz="8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модулів,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койко-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місць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062631" y="6682932"/>
            <a:ext cx="2616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шт</a:t>
            </a:r>
            <a:endParaRPr sz="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2"/>
            <a:ext cx="10692130" cy="7560309"/>
            <a:chOff x="0" y="-12"/>
            <a:chExt cx="1069213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"/>
              <a:ext cx="10692003" cy="756006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7577" y="3265106"/>
              <a:ext cx="2613113" cy="245957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590" y="1571790"/>
              <a:ext cx="2613113" cy="415288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0"/>
              <a:t>Загальна</a:t>
            </a:r>
            <a:r>
              <a:rPr dirty="0" spc="5"/>
              <a:t> </a:t>
            </a:r>
            <a:r>
              <a:rPr dirty="0" spc="-1440"/>
              <a:t>кількість</a:t>
            </a:r>
            <a:r>
              <a:rPr dirty="0" spc="5"/>
              <a:t> </a:t>
            </a:r>
            <a:r>
              <a:rPr dirty="0" spc="-1300"/>
              <a:t>робітників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539993" y="6569517"/>
            <a:ext cx="909319" cy="457834"/>
            <a:chOff x="539993" y="6569517"/>
            <a:chExt cx="909319" cy="457834"/>
          </a:xfrm>
        </p:grpSpPr>
        <p:sp>
          <p:nvSpPr>
            <p:cNvPr id="8" name="object 8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112" y="290766"/>
                  </a:lnTo>
                  <a:lnTo>
                    <a:pt x="161112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83"/>
                  </a:moveTo>
                  <a:lnTo>
                    <a:pt x="156870" y="252183"/>
                  </a:lnTo>
                  <a:lnTo>
                    <a:pt x="155333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6" y="281584"/>
                  </a:lnTo>
                  <a:lnTo>
                    <a:pt x="182300" y="254012"/>
                  </a:lnTo>
                  <a:lnTo>
                    <a:pt x="180784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78"/>
                  </a:lnTo>
                  <a:lnTo>
                    <a:pt x="570890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75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90" y="77558"/>
                  </a:lnTo>
                  <a:lnTo>
                    <a:pt x="570890" y="72148"/>
                  </a:lnTo>
                  <a:close/>
                </a:path>
                <a:path w="571500" h="302259">
                  <a:moveTo>
                    <a:pt x="570890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90" y="184810"/>
                  </a:lnTo>
                  <a:lnTo>
                    <a:pt x="570890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90" y="159626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71"/>
                  </a:lnTo>
                  <a:close/>
                </a:path>
                <a:path w="571500" h="302259">
                  <a:moveTo>
                    <a:pt x="570890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75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90" y="91871"/>
                  </a:lnTo>
                  <a:lnTo>
                    <a:pt x="570890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94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94" y="119100"/>
                  </a:lnTo>
                  <a:lnTo>
                    <a:pt x="134594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83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25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25" y="119100"/>
                  </a:lnTo>
                  <a:lnTo>
                    <a:pt x="217525" y="86042"/>
                  </a:lnTo>
                  <a:close/>
                </a:path>
                <a:path w="571500" h="302259">
                  <a:moveTo>
                    <a:pt x="225221" y="86042"/>
                  </a:moveTo>
                  <a:lnTo>
                    <a:pt x="217576" y="86042"/>
                  </a:lnTo>
                  <a:lnTo>
                    <a:pt x="250634" y="119100"/>
                  </a:lnTo>
                  <a:lnTo>
                    <a:pt x="261696" y="119100"/>
                  </a:lnTo>
                  <a:lnTo>
                    <a:pt x="265633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21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502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33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21" y="86042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57"/>
                  </a:lnTo>
                  <a:lnTo>
                    <a:pt x="115074" y="76657"/>
                  </a:lnTo>
                  <a:lnTo>
                    <a:pt x="441363" y="6718"/>
                  </a:lnTo>
                  <a:lnTo>
                    <a:pt x="456107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7" y="6718"/>
                  </a:moveTo>
                  <a:lnTo>
                    <a:pt x="441363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40" y="51219"/>
                  </a:lnTo>
                  <a:lnTo>
                    <a:pt x="428752" y="46469"/>
                  </a:lnTo>
                  <a:lnTo>
                    <a:pt x="441735" y="37795"/>
                  </a:lnTo>
                  <a:lnTo>
                    <a:pt x="431990" y="37795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81" y="8229"/>
                  </a:lnTo>
                  <a:lnTo>
                    <a:pt x="456107" y="6718"/>
                  </a:lnTo>
                  <a:close/>
                </a:path>
                <a:path w="571500" h="302259">
                  <a:moveTo>
                    <a:pt x="431740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0" y="51219"/>
                  </a:lnTo>
                  <a:close/>
                </a:path>
                <a:path w="571500" h="302259">
                  <a:moveTo>
                    <a:pt x="458181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81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60" y="36575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95"/>
                  </a:lnTo>
                  <a:lnTo>
                    <a:pt x="441735" y="37795"/>
                  </a:lnTo>
                  <a:lnTo>
                    <a:pt x="443560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113" y="6742249"/>
              <a:ext cx="211455" cy="1902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003" y="6742247"/>
              <a:ext cx="211467" cy="19028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362482" y="3533926"/>
            <a:ext cx="150495" cy="1747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EF8222"/>
                </a:solidFill>
                <a:latin typeface="Lucida Sans Unicode"/>
                <a:cs typeface="Lucida Sans Unicode"/>
              </a:rPr>
              <a:t>24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 spc="-50">
                <a:solidFill>
                  <a:srgbClr val="EF8222"/>
                </a:solidFill>
                <a:latin typeface="Lucida Sans Unicode"/>
                <a:cs typeface="Lucida Sans Unicode"/>
              </a:rPr>
              <a:t>4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 spc="-50">
                <a:solidFill>
                  <a:srgbClr val="EF8222"/>
                </a:solidFill>
                <a:latin typeface="Lucida Sans Unicode"/>
                <a:cs typeface="Lucida Sans Unicode"/>
              </a:rPr>
              <a:t>2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 spc="-50">
                <a:solidFill>
                  <a:srgbClr val="EF8222"/>
                </a:solidFill>
                <a:latin typeface="Lucida Sans Unicode"/>
                <a:cs typeface="Lucida Sans Unicode"/>
              </a:rPr>
              <a:t>6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 spc="-50">
                <a:solidFill>
                  <a:srgbClr val="EF8222"/>
                </a:solidFill>
                <a:latin typeface="Lucida Sans Unicode"/>
                <a:cs typeface="Lucida Sans Unicode"/>
              </a:rPr>
              <a:t>7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 spc="-50">
                <a:solidFill>
                  <a:srgbClr val="EF8222"/>
                </a:solidFill>
                <a:latin typeface="Lucida Sans Unicode"/>
                <a:cs typeface="Lucida Sans Unicode"/>
              </a:rPr>
              <a:t>1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 spc="-50">
                <a:solidFill>
                  <a:srgbClr val="EF8222"/>
                </a:solidFill>
                <a:latin typeface="Lucida Sans Unicode"/>
                <a:cs typeface="Lucida Sans Unicode"/>
              </a:rPr>
              <a:t>2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800" spc="-50">
                <a:solidFill>
                  <a:srgbClr val="EF8222"/>
                </a:solidFill>
                <a:latin typeface="Lucida Sans Unicode"/>
                <a:cs typeface="Lucida Sans Unicode"/>
              </a:rPr>
              <a:t>2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743994" y="3533926"/>
            <a:ext cx="1341120" cy="1861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Склад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ІТР,</a:t>
            </a:r>
            <a:r>
              <a:rPr dirty="0" sz="8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чол.</a:t>
            </a:r>
            <a:endParaRPr sz="800">
              <a:latin typeface="Lucida Sans Unicode"/>
              <a:cs typeface="Lucida Sans Unicode"/>
            </a:endParaRPr>
          </a:p>
          <a:p>
            <a:pPr marL="12700" marR="5080">
              <a:lnSpc>
                <a:spcPct val="187500"/>
              </a:lnSpc>
            </a:pP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Керівники</a:t>
            </a:r>
            <a:r>
              <a:rPr dirty="0" sz="8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проекту </a:t>
            </a: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Інженери</a:t>
            </a:r>
            <a:r>
              <a:rPr dirty="0" sz="8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будівельники Архітектори</a:t>
            </a:r>
            <a:r>
              <a:rPr dirty="0" sz="800" spc="5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Конструктора</a:t>
            </a:r>
            <a:r>
              <a:rPr dirty="0" sz="800" spc="50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Технологи</a:t>
            </a:r>
            <a:r>
              <a:rPr dirty="0" sz="800" spc="5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Кошторисники</a:t>
            </a:r>
            <a:r>
              <a:rPr dirty="0" sz="800" spc="4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(АВК-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5)</a:t>
            </a:r>
            <a:endParaRPr sz="800">
              <a:latin typeface="Lucida Sans Unicode"/>
              <a:cs typeface="Lucida Sans Unicode"/>
            </a:endParaRPr>
          </a:p>
          <a:p>
            <a:pPr marL="12700" marR="5080">
              <a:lnSpc>
                <a:spcPts val="900"/>
              </a:lnSpc>
              <a:spcBef>
                <a:spcPts val="920"/>
              </a:spcBef>
            </a:pP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Фахівець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з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комп’ютерної графіки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20625" y="1690640"/>
            <a:ext cx="177800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dirty="0" sz="1200" spc="140" b="1">
                <a:solidFill>
                  <a:srgbClr val="EF8222"/>
                </a:solidFill>
                <a:latin typeface="Calibri"/>
                <a:cs typeface="Calibri"/>
              </a:rPr>
              <a:t>Робітників,</a:t>
            </a:r>
            <a:r>
              <a:rPr dirty="0" sz="1200" spc="80" b="1">
                <a:solidFill>
                  <a:srgbClr val="EF8222"/>
                </a:solidFill>
                <a:latin typeface="Calibri"/>
                <a:cs typeface="Calibri"/>
              </a:rPr>
              <a:t> </a:t>
            </a:r>
            <a:r>
              <a:rPr dirty="0" sz="1200" spc="110" b="1">
                <a:solidFill>
                  <a:srgbClr val="EF8222"/>
                </a:solidFill>
                <a:latin typeface="Calibri"/>
                <a:cs typeface="Calibri"/>
              </a:rPr>
              <a:t>чол.</a:t>
            </a:r>
            <a:r>
              <a:rPr dirty="0" sz="1200" spc="80" b="1">
                <a:solidFill>
                  <a:srgbClr val="EF8222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EF8222"/>
                </a:solidFill>
                <a:latin typeface="Calibri"/>
                <a:cs typeface="Calibri"/>
              </a:rPr>
              <a:t>у</a:t>
            </a:r>
            <a:r>
              <a:rPr dirty="0" sz="1200" spc="80" b="1">
                <a:solidFill>
                  <a:srgbClr val="EF8222"/>
                </a:solidFill>
                <a:latin typeface="Calibri"/>
                <a:cs typeface="Calibri"/>
              </a:rPr>
              <a:t> </a:t>
            </a:r>
            <a:r>
              <a:rPr dirty="0" sz="1200" spc="60" b="1">
                <a:solidFill>
                  <a:srgbClr val="EF8222"/>
                </a:solidFill>
                <a:latin typeface="Calibri"/>
                <a:cs typeface="Calibri"/>
              </a:rPr>
              <a:t>т.ч. </a:t>
            </a:r>
            <a:r>
              <a:rPr dirty="0" sz="1200" spc="145" b="1">
                <a:solidFill>
                  <a:srgbClr val="EF8222"/>
                </a:solidFill>
                <a:latin typeface="Calibri"/>
                <a:cs typeface="Calibri"/>
              </a:rPr>
              <a:t>за</a:t>
            </a:r>
            <a:r>
              <a:rPr dirty="0" sz="1200" spc="70" b="1">
                <a:solidFill>
                  <a:srgbClr val="EF8222"/>
                </a:solidFill>
                <a:latin typeface="Calibri"/>
                <a:cs typeface="Calibri"/>
              </a:rPr>
              <a:t> </a:t>
            </a:r>
            <a:r>
              <a:rPr dirty="0" sz="1200" spc="150" b="1">
                <a:solidFill>
                  <a:srgbClr val="EF8222"/>
                </a:solidFill>
                <a:latin typeface="Calibri"/>
                <a:cs typeface="Calibri"/>
              </a:rPr>
              <a:t>спеціальностями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901575" y="2466055"/>
          <a:ext cx="1933575" cy="2980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5755"/>
                <a:gridCol w="260350"/>
              </a:tblGrid>
              <a:tr h="175895">
                <a:tc>
                  <a:txBody>
                    <a:bodyPr/>
                    <a:lstStyle/>
                    <a:p>
                      <a:pPr marL="31750">
                        <a:lnSpc>
                          <a:spcPts val="935"/>
                        </a:lnSpc>
                      </a:pPr>
                      <a:r>
                        <a:rPr dirty="0" sz="8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Комплексні</a:t>
                      </a:r>
                      <a:r>
                        <a:rPr dirty="0" sz="800" spc="114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8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бригади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1120">
                        <a:lnSpc>
                          <a:spcPts val="935"/>
                        </a:lnSpc>
                      </a:pPr>
                      <a:r>
                        <a:rPr dirty="0" sz="800" spc="-25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11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Монолітчики,</a:t>
                      </a:r>
                      <a:r>
                        <a:rPr dirty="0" sz="8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8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бетоняри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L="2222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25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327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Фасадчики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25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100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Покрівельники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25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40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Муляри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R="2984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25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53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Маляри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25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125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Штукатури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25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44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Тесляри</a:t>
                      </a:r>
                      <a:r>
                        <a:rPr dirty="0" sz="8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800" spc="-1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/</a:t>
                      </a:r>
                      <a:r>
                        <a:rPr dirty="0" sz="8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8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столяри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R="4064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25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Плиточники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25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30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Електрики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R="5016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25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12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Сантехніки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R="7937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50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8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Газоелектрозварювальники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R="7747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50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  <a:tr h="290195">
                <a:tc>
                  <a:txBody>
                    <a:bodyPr/>
                    <a:lstStyle/>
                    <a:p>
                      <a:pPr marL="31750" marR="631825">
                        <a:lnSpc>
                          <a:spcPts val="900"/>
                        </a:lnSpc>
                        <a:spcBef>
                          <a:spcPts val="385"/>
                        </a:spcBef>
                      </a:pPr>
                      <a:r>
                        <a:rPr dirty="0" sz="8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Монтажники</a:t>
                      </a:r>
                      <a:r>
                        <a:rPr dirty="0" sz="800" spc="1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8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ГКЛ </a:t>
                      </a:r>
                      <a:r>
                        <a:rPr dirty="0" sz="8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конструкцій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800" spc="-25">
                          <a:solidFill>
                            <a:srgbClr val="EF8222"/>
                          </a:solidFill>
                          <a:latin typeface="Lucida Sans Unicode"/>
                          <a:cs typeface="Lucida Sans Unicode"/>
                        </a:rPr>
                        <a:t>20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2"/>
            <a:ext cx="10692003" cy="75600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297" y="411202"/>
            <a:ext cx="48215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10"/>
              <a:t>Ліцензії</a:t>
            </a:r>
            <a:r>
              <a:rPr dirty="0" spc="5"/>
              <a:t> </a:t>
            </a:r>
            <a:r>
              <a:rPr dirty="0" spc="-1350"/>
              <a:t>та</a:t>
            </a:r>
            <a:r>
              <a:rPr dirty="0" spc="5"/>
              <a:t> </a:t>
            </a:r>
            <a:r>
              <a:rPr dirty="0" spc="-1210"/>
              <a:t>сертифікати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39993" y="4151986"/>
            <a:ext cx="6071235" cy="2875280"/>
            <a:chOff x="539993" y="4151986"/>
            <a:chExt cx="6071235" cy="2875280"/>
          </a:xfrm>
        </p:grpSpPr>
        <p:sp>
          <p:nvSpPr>
            <p:cNvPr id="5" name="object 5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112" y="290766"/>
                  </a:lnTo>
                  <a:lnTo>
                    <a:pt x="161112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83"/>
                  </a:moveTo>
                  <a:lnTo>
                    <a:pt x="156870" y="252183"/>
                  </a:lnTo>
                  <a:lnTo>
                    <a:pt x="155333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6" y="281584"/>
                  </a:lnTo>
                  <a:lnTo>
                    <a:pt x="182300" y="254012"/>
                  </a:lnTo>
                  <a:lnTo>
                    <a:pt x="180784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78"/>
                  </a:lnTo>
                  <a:lnTo>
                    <a:pt x="570890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75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90" y="77558"/>
                  </a:lnTo>
                  <a:lnTo>
                    <a:pt x="570890" y="72148"/>
                  </a:lnTo>
                  <a:close/>
                </a:path>
                <a:path w="571500" h="302259">
                  <a:moveTo>
                    <a:pt x="570890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90" y="184810"/>
                  </a:lnTo>
                  <a:lnTo>
                    <a:pt x="570890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90" y="159626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71"/>
                  </a:lnTo>
                  <a:close/>
                </a:path>
                <a:path w="571500" h="302259">
                  <a:moveTo>
                    <a:pt x="570890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75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90" y="91871"/>
                  </a:lnTo>
                  <a:lnTo>
                    <a:pt x="570890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94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94" y="119100"/>
                  </a:lnTo>
                  <a:lnTo>
                    <a:pt x="134594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83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25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25" y="119100"/>
                  </a:lnTo>
                  <a:lnTo>
                    <a:pt x="217525" y="86042"/>
                  </a:lnTo>
                  <a:close/>
                </a:path>
                <a:path w="571500" h="302259">
                  <a:moveTo>
                    <a:pt x="225221" y="86042"/>
                  </a:moveTo>
                  <a:lnTo>
                    <a:pt x="217576" y="86042"/>
                  </a:lnTo>
                  <a:lnTo>
                    <a:pt x="250634" y="119100"/>
                  </a:lnTo>
                  <a:lnTo>
                    <a:pt x="261696" y="119100"/>
                  </a:lnTo>
                  <a:lnTo>
                    <a:pt x="265633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21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502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33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21" y="86042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57"/>
                  </a:lnTo>
                  <a:lnTo>
                    <a:pt x="115074" y="76657"/>
                  </a:lnTo>
                  <a:lnTo>
                    <a:pt x="441363" y="6718"/>
                  </a:lnTo>
                  <a:lnTo>
                    <a:pt x="456107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7" y="6718"/>
                  </a:moveTo>
                  <a:lnTo>
                    <a:pt x="441363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40" y="51219"/>
                  </a:lnTo>
                  <a:lnTo>
                    <a:pt x="428752" y="46469"/>
                  </a:lnTo>
                  <a:lnTo>
                    <a:pt x="441735" y="37795"/>
                  </a:lnTo>
                  <a:lnTo>
                    <a:pt x="431990" y="37795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81" y="8229"/>
                  </a:lnTo>
                  <a:lnTo>
                    <a:pt x="456107" y="6718"/>
                  </a:lnTo>
                  <a:close/>
                </a:path>
                <a:path w="571500" h="302259">
                  <a:moveTo>
                    <a:pt x="431740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0" y="51219"/>
                  </a:lnTo>
                  <a:close/>
                </a:path>
                <a:path w="571500" h="302259">
                  <a:moveTo>
                    <a:pt x="458181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81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60" y="36575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95"/>
                  </a:lnTo>
                  <a:lnTo>
                    <a:pt x="441735" y="37795"/>
                  </a:lnTo>
                  <a:lnTo>
                    <a:pt x="443560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13" y="6742248"/>
              <a:ext cx="211455" cy="19028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003" y="6742247"/>
              <a:ext cx="211467" cy="19028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296" y="4151986"/>
              <a:ext cx="6070600" cy="2273287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27310" y="1082671"/>
            <a:ext cx="5092700" cy="276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05">
                <a:solidFill>
                  <a:srgbClr val="EF8222"/>
                </a:solidFill>
                <a:latin typeface="Lucida Sans Unicode"/>
                <a:cs typeface="Lucida Sans Unicode"/>
              </a:rPr>
              <a:t>ТОВ</a:t>
            </a:r>
            <a:r>
              <a:rPr dirty="0" sz="1600" spc="-9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90">
                <a:solidFill>
                  <a:srgbClr val="EF8222"/>
                </a:solidFill>
                <a:latin typeface="Lucida Sans Unicode"/>
                <a:cs typeface="Lucida Sans Unicode"/>
              </a:rPr>
              <a:t>«АТОМЕНЕРГОПРОЕКТ»</a:t>
            </a:r>
            <a:endParaRPr sz="1600">
              <a:latin typeface="Lucida Sans Unicode"/>
              <a:cs typeface="Lucida Sans Unicode"/>
            </a:endParaRPr>
          </a:p>
          <a:p>
            <a:pPr marL="193675" marR="5080">
              <a:lnSpc>
                <a:spcPct val="120800"/>
              </a:lnSpc>
              <a:spcBef>
                <a:spcPts val="1145"/>
              </a:spcBef>
            </a:pPr>
            <a:r>
              <a:rPr dirty="0" sz="1200" spc="20">
                <a:solidFill>
                  <a:srgbClr val="EF8222"/>
                </a:solidFill>
                <a:latin typeface="Lucida Sans Unicode"/>
                <a:cs typeface="Lucida Sans Unicode"/>
              </a:rPr>
              <a:t>Ліценція</a:t>
            </a:r>
            <a:r>
              <a:rPr dirty="0" sz="1200" spc="3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EF8222"/>
                </a:solidFill>
                <a:latin typeface="Lucida Sans Unicode"/>
                <a:cs typeface="Lucida Sans Unicode"/>
              </a:rPr>
              <a:t>Господарська</a:t>
            </a:r>
            <a:r>
              <a:rPr dirty="0" sz="1200" spc="3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EF8222"/>
                </a:solidFill>
                <a:latin typeface="Lucida Sans Unicode"/>
                <a:cs typeface="Lucida Sans Unicode"/>
              </a:rPr>
              <a:t>діяльність</a:t>
            </a:r>
            <a:r>
              <a:rPr dirty="0" sz="1200" spc="3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60">
                <a:solidFill>
                  <a:srgbClr val="EF8222"/>
                </a:solidFill>
                <a:latin typeface="Lucida Sans Unicode"/>
                <a:cs typeface="Lucida Sans Unicode"/>
              </a:rPr>
              <a:t>з</a:t>
            </a:r>
            <a:r>
              <a:rPr dirty="0" sz="1200" spc="3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EF8222"/>
                </a:solidFill>
                <a:latin typeface="Lucida Sans Unicode"/>
                <a:cs typeface="Lucida Sans Unicode"/>
              </a:rPr>
              <a:t>будівництва</a:t>
            </a:r>
            <a:r>
              <a:rPr dirty="0" sz="1200" spc="3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EF8222"/>
                </a:solidFill>
                <a:latin typeface="Lucida Sans Unicode"/>
                <a:cs typeface="Lucida Sans Unicode"/>
              </a:rPr>
              <a:t>об’єктів</a:t>
            </a:r>
            <a:r>
              <a:rPr dirty="0" sz="1200" spc="3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EF8222"/>
                </a:solidFill>
                <a:latin typeface="Lucida Sans Unicode"/>
                <a:cs typeface="Lucida Sans Unicode"/>
              </a:rPr>
              <a:t>IV</a:t>
            </a:r>
            <a:r>
              <a:rPr dirty="0" sz="1200" spc="3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EF8222"/>
                </a:solidFill>
                <a:latin typeface="Lucida Sans Unicode"/>
                <a:cs typeface="Lucida Sans Unicode"/>
              </a:rPr>
              <a:t>та </a:t>
            </a:r>
            <a:r>
              <a:rPr dirty="0" sz="1200">
                <a:solidFill>
                  <a:srgbClr val="EF8222"/>
                </a:solidFill>
                <a:latin typeface="Lucida Sans Unicode"/>
                <a:cs typeface="Lucida Sans Unicode"/>
              </a:rPr>
              <a:t>V</a:t>
            </a:r>
            <a:r>
              <a:rPr dirty="0" sz="1200" spc="6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EF8222"/>
                </a:solidFill>
                <a:latin typeface="Lucida Sans Unicode"/>
                <a:cs typeface="Lucida Sans Unicode"/>
              </a:rPr>
              <a:t>категорій</a:t>
            </a:r>
            <a:r>
              <a:rPr dirty="0" sz="1200" spc="7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EF8222"/>
                </a:solidFill>
                <a:latin typeface="Lucida Sans Unicode"/>
                <a:cs typeface="Lucida Sans Unicode"/>
              </a:rPr>
              <a:t>складності</a:t>
            </a:r>
            <a:endParaRPr sz="1200">
              <a:latin typeface="Lucida Sans Unicode"/>
              <a:cs typeface="Lucida Sans Unicode"/>
            </a:endParaRPr>
          </a:p>
          <a:p>
            <a:pPr marL="193675">
              <a:lnSpc>
                <a:spcPct val="100000"/>
              </a:lnSpc>
              <a:spcBef>
                <a:spcPts val="300"/>
              </a:spcBef>
            </a:pPr>
            <a:r>
              <a:rPr dirty="0" sz="1200" spc="80">
                <a:solidFill>
                  <a:srgbClr val="EF8222"/>
                </a:solidFill>
                <a:latin typeface="Lucida Sans Unicode"/>
                <a:cs typeface="Lucida Sans Unicode"/>
              </a:rPr>
              <a:t>Види</a:t>
            </a:r>
            <a:r>
              <a:rPr dirty="0" sz="1200" spc="-6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EF8222"/>
                </a:solidFill>
                <a:latin typeface="Lucida Sans Unicode"/>
                <a:cs typeface="Lucida Sans Unicode"/>
              </a:rPr>
              <a:t>робіт</a:t>
            </a:r>
            <a:endParaRPr sz="1200">
              <a:latin typeface="Lucida Sans Unicode"/>
              <a:cs typeface="Lucida Sans Unicode"/>
            </a:endParaRPr>
          </a:p>
          <a:p>
            <a:pPr marL="193675">
              <a:lnSpc>
                <a:spcPct val="100000"/>
              </a:lnSpc>
              <a:spcBef>
                <a:spcPts val="300"/>
              </a:spcBef>
            </a:pPr>
            <a:r>
              <a:rPr dirty="0" sz="1200" spc="-245">
                <a:solidFill>
                  <a:srgbClr val="EF8222"/>
                </a:solidFill>
                <a:latin typeface="Lucida Sans Unicode"/>
                <a:cs typeface="Lucida Sans Unicode"/>
              </a:rPr>
              <a:t>▶</a:t>
            </a:r>
            <a:r>
              <a:rPr dirty="0" sz="1200" spc="16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Будівельні</a:t>
            </a:r>
            <a:r>
              <a:rPr dirty="0" sz="1200" spc="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та</a:t>
            </a:r>
            <a:r>
              <a:rPr dirty="0" sz="1200" spc="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монтажні</a:t>
            </a:r>
            <a:r>
              <a:rPr dirty="0" sz="1200" spc="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роботи</a:t>
            </a:r>
            <a:r>
              <a:rPr dirty="0" sz="1200" spc="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загального</a:t>
            </a:r>
            <a:r>
              <a:rPr dirty="0" sz="1200" spc="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Lucida Sans Unicode"/>
                <a:cs typeface="Lucida Sans Unicode"/>
              </a:rPr>
              <a:t>призначення</a:t>
            </a:r>
            <a:endParaRPr sz="1200">
              <a:latin typeface="Lucida Sans Unicode"/>
              <a:cs typeface="Lucida Sans Unicode"/>
            </a:endParaRPr>
          </a:p>
          <a:p>
            <a:pPr marL="193675">
              <a:lnSpc>
                <a:spcPct val="100000"/>
              </a:lnSpc>
              <a:spcBef>
                <a:spcPts val="300"/>
              </a:spcBef>
            </a:pPr>
            <a:r>
              <a:rPr dirty="0" sz="1200" spc="-245">
                <a:solidFill>
                  <a:srgbClr val="EF8222"/>
                </a:solidFill>
                <a:latin typeface="Lucida Sans Unicode"/>
                <a:cs typeface="Lucida Sans Unicode"/>
              </a:rPr>
              <a:t>▶</a:t>
            </a:r>
            <a:r>
              <a:rPr dirty="0" sz="1200" spc="21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Будівництво</a:t>
            </a:r>
            <a:r>
              <a:rPr dirty="0" sz="1200" spc="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об’єктів</a:t>
            </a:r>
            <a:r>
              <a:rPr dirty="0" sz="1200" spc="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інженерної</a:t>
            </a:r>
            <a:r>
              <a:rPr dirty="0" sz="1200" spc="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інфраструктури</a:t>
            </a:r>
            <a:endParaRPr sz="1200">
              <a:latin typeface="Lucida Sans Unicode"/>
              <a:cs typeface="Lucida Sans Unicode"/>
            </a:endParaRPr>
          </a:p>
          <a:p>
            <a:pPr marL="313055" marR="127635" indent="-120014">
              <a:lnSpc>
                <a:spcPct val="100000"/>
              </a:lnSpc>
              <a:spcBef>
                <a:spcPts val="300"/>
              </a:spcBef>
            </a:pPr>
            <a:r>
              <a:rPr dirty="0" sz="1200" spc="-245">
                <a:solidFill>
                  <a:srgbClr val="EF8222"/>
                </a:solidFill>
                <a:latin typeface="Lucida Sans Unicode"/>
                <a:cs typeface="Lucida Sans Unicode"/>
              </a:rPr>
              <a:t>▶</a:t>
            </a:r>
            <a:r>
              <a:rPr dirty="0" sz="1200" spc="14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Lucida Sans Unicode"/>
                <a:cs typeface="Lucida Sans Unicode"/>
              </a:rPr>
              <a:t>Монтаж</a:t>
            </a:r>
            <a:r>
              <a:rPr dirty="0" sz="1200" spc="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внутрішніх</a:t>
            </a:r>
            <a:r>
              <a:rPr dirty="0" sz="1200" spc="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інженерних</a:t>
            </a:r>
            <a:r>
              <a:rPr dirty="0" sz="1200" spc="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мереж,</a:t>
            </a:r>
            <a:r>
              <a:rPr dirty="0" sz="1200" spc="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систем,</a:t>
            </a:r>
            <a:r>
              <a:rPr dirty="0" sz="1200" spc="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приладів</a:t>
            </a:r>
            <a:r>
              <a:rPr dirty="0" sz="1200" spc="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і 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засобів</a:t>
            </a:r>
            <a:r>
              <a:rPr dirty="0" sz="12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вимірювання,</a:t>
            </a:r>
            <a:r>
              <a:rPr dirty="0" sz="12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іншого</a:t>
            </a:r>
            <a:r>
              <a:rPr dirty="0" sz="12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обладнання</a:t>
            </a:r>
            <a:endParaRPr sz="1200">
              <a:latin typeface="Lucida Sans Unicode"/>
              <a:cs typeface="Lucida Sans Unicode"/>
            </a:endParaRPr>
          </a:p>
          <a:p>
            <a:pPr marL="313055" marR="211454" indent="-120014">
              <a:lnSpc>
                <a:spcPct val="100000"/>
              </a:lnSpc>
              <a:spcBef>
                <a:spcPts val="300"/>
              </a:spcBef>
            </a:pPr>
            <a:r>
              <a:rPr dirty="0" sz="1200" spc="-245">
                <a:solidFill>
                  <a:srgbClr val="EF8222"/>
                </a:solidFill>
                <a:latin typeface="Lucida Sans Unicode"/>
                <a:cs typeface="Lucida Sans Unicode"/>
              </a:rPr>
              <a:t>▶</a:t>
            </a:r>
            <a:r>
              <a:rPr dirty="0" sz="1200" spc="14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Lucida Sans Unicode"/>
                <a:cs typeface="Lucida Sans Unicode"/>
              </a:rPr>
              <a:t>Монтаж</a:t>
            </a:r>
            <a:r>
              <a:rPr dirty="0" sz="1200" spc="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зовнішніх</a:t>
            </a:r>
            <a:r>
              <a:rPr dirty="0" sz="1200" spc="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інженерних</a:t>
            </a:r>
            <a:r>
              <a:rPr dirty="0" sz="1200" spc="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мереж,</a:t>
            </a:r>
            <a:r>
              <a:rPr dirty="0" sz="1200" spc="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систем,</a:t>
            </a:r>
            <a:r>
              <a:rPr dirty="0" sz="1200" spc="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приладів</a:t>
            </a:r>
            <a:r>
              <a:rPr dirty="0" sz="1200" spc="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Lucida Sans Unicode"/>
                <a:cs typeface="Lucida Sans Unicode"/>
              </a:rPr>
              <a:t>і 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засобів</a:t>
            </a:r>
            <a:r>
              <a:rPr dirty="0" sz="12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вимірювання,</a:t>
            </a:r>
            <a:r>
              <a:rPr dirty="0" sz="12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іншого</a:t>
            </a:r>
            <a:r>
              <a:rPr dirty="0" sz="12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обладнання</a:t>
            </a:r>
            <a:endParaRPr sz="1200">
              <a:latin typeface="Lucida Sans Unicode"/>
              <a:cs typeface="Lucida Sans Unicode"/>
            </a:endParaRPr>
          </a:p>
          <a:p>
            <a:pPr marL="193675">
              <a:lnSpc>
                <a:spcPct val="100000"/>
              </a:lnSpc>
              <a:spcBef>
                <a:spcPts val="300"/>
              </a:spcBef>
            </a:pPr>
            <a:r>
              <a:rPr dirty="0" sz="1200" spc="-245">
                <a:solidFill>
                  <a:srgbClr val="EF8222"/>
                </a:solidFill>
                <a:latin typeface="Lucida Sans Unicode"/>
                <a:cs typeface="Lucida Sans Unicode"/>
              </a:rPr>
              <a:t>▶</a:t>
            </a:r>
            <a:r>
              <a:rPr dirty="0" sz="1200" spc="8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Lucida Sans Unicode"/>
                <a:cs typeface="Lucida Sans Unicode"/>
              </a:rPr>
              <a:t>Монтаж</a:t>
            </a:r>
            <a:r>
              <a:rPr dirty="0" sz="12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інженерних</a:t>
            </a:r>
            <a:r>
              <a:rPr dirty="0" sz="12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споруд</a:t>
            </a:r>
            <a:endParaRPr sz="1200">
              <a:latin typeface="Lucida Sans Unicode"/>
              <a:cs typeface="Lucida Sans Unicode"/>
            </a:endParaRPr>
          </a:p>
          <a:p>
            <a:pPr marL="193675">
              <a:lnSpc>
                <a:spcPct val="100000"/>
              </a:lnSpc>
              <a:spcBef>
                <a:spcPts val="300"/>
              </a:spcBef>
            </a:pPr>
            <a:r>
              <a:rPr dirty="0" sz="1200" spc="-245">
                <a:solidFill>
                  <a:srgbClr val="EF8222"/>
                </a:solidFill>
                <a:latin typeface="Lucida Sans Unicode"/>
                <a:cs typeface="Lucida Sans Unicode"/>
              </a:rPr>
              <a:t>▶</a:t>
            </a:r>
            <a:r>
              <a:rPr dirty="0" sz="1200" spc="19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Будівництво</a:t>
            </a:r>
            <a:r>
              <a:rPr dirty="0" sz="1200" spc="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об’єктів</a:t>
            </a:r>
            <a:r>
              <a:rPr dirty="0" sz="1200" spc="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транспортної</a:t>
            </a:r>
            <a:r>
              <a:rPr dirty="0" sz="1200" spc="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інфраструктури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08409" y="4306472"/>
            <a:ext cx="5659755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EF8222"/>
                </a:solidFill>
                <a:latin typeface="Lucida Sans Unicode"/>
                <a:cs typeface="Lucida Sans Unicode"/>
              </a:rPr>
              <a:t>Сертифікат</a:t>
            </a:r>
            <a:r>
              <a:rPr dirty="0" sz="1200" spc="3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EF8222"/>
                </a:solidFill>
                <a:latin typeface="Lucida Sans Unicode"/>
                <a:cs typeface="Lucida Sans Unicode"/>
              </a:rPr>
              <a:t>ДСТУ</a:t>
            </a:r>
            <a:r>
              <a:rPr dirty="0" sz="1200" spc="3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EF8222"/>
                </a:solidFill>
                <a:latin typeface="Lucida Sans Unicode"/>
                <a:cs typeface="Lucida Sans Unicode"/>
              </a:rPr>
              <a:t>ISO</a:t>
            </a:r>
            <a:r>
              <a:rPr dirty="0" sz="1200" spc="3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5">
                <a:solidFill>
                  <a:srgbClr val="EF8222"/>
                </a:solidFill>
                <a:latin typeface="Lucida Sans Unicode"/>
                <a:cs typeface="Lucida Sans Unicode"/>
              </a:rPr>
              <a:t>9001:2015</a:t>
            </a:r>
            <a:r>
              <a:rPr dirty="0" sz="1200" spc="3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«Системи</a:t>
            </a:r>
            <a:r>
              <a:rPr dirty="0" sz="12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Lucida Sans Unicode"/>
                <a:cs typeface="Lucida Sans Unicode"/>
              </a:rPr>
              <a:t>управління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якістю.</a:t>
            </a:r>
            <a:r>
              <a:rPr dirty="0" sz="12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Lucida Sans Unicode"/>
                <a:cs typeface="Lucida Sans Unicode"/>
              </a:rPr>
              <a:t>Вимоги»</a:t>
            </a:r>
            <a:endParaRPr sz="1200">
              <a:latin typeface="Lucida Sans Unicode"/>
              <a:cs typeface="Lucida Sans Unicode"/>
            </a:endParaRPr>
          </a:p>
          <a:p>
            <a:pPr marL="12700" marR="285750">
              <a:lnSpc>
                <a:spcPct val="100000"/>
              </a:lnSpc>
              <a:spcBef>
                <a:spcPts val="1100"/>
              </a:spcBef>
            </a:pPr>
            <a:r>
              <a:rPr dirty="0" sz="1200">
                <a:solidFill>
                  <a:srgbClr val="EF8222"/>
                </a:solidFill>
                <a:latin typeface="Lucida Sans Unicode"/>
                <a:cs typeface="Lucida Sans Unicode"/>
              </a:rPr>
              <a:t>Сертифікат</a:t>
            </a:r>
            <a:r>
              <a:rPr dirty="0" sz="1200" spc="7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EF8222"/>
                </a:solidFill>
                <a:latin typeface="Lucida Sans Unicode"/>
                <a:cs typeface="Lucida Sans Unicode"/>
              </a:rPr>
              <a:t>ДСТУ</a:t>
            </a:r>
            <a:r>
              <a:rPr dirty="0" sz="1200" spc="7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EF8222"/>
                </a:solidFill>
                <a:latin typeface="Lucida Sans Unicode"/>
                <a:cs typeface="Lucida Sans Unicode"/>
              </a:rPr>
              <a:t>ISO</a:t>
            </a:r>
            <a:r>
              <a:rPr dirty="0" sz="1200" spc="8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20">
                <a:solidFill>
                  <a:srgbClr val="EF8222"/>
                </a:solidFill>
                <a:latin typeface="Lucida Sans Unicode"/>
                <a:cs typeface="Lucida Sans Unicode"/>
              </a:rPr>
              <a:t>14001:2015</a:t>
            </a:r>
            <a:r>
              <a:rPr dirty="0" sz="1200" spc="7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«Системи</a:t>
            </a:r>
            <a:r>
              <a:rPr dirty="0" sz="12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екологічного</a:t>
            </a:r>
            <a:r>
              <a:rPr dirty="0" sz="12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управління. </a:t>
            </a:r>
            <a:r>
              <a:rPr dirty="0" sz="1200" spc="70">
                <a:solidFill>
                  <a:srgbClr val="FFFFFF"/>
                </a:solidFill>
                <a:latin typeface="Lucida Sans Unicode"/>
                <a:cs typeface="Lucida Sans Unicode"/>
              </a:rPr>
              <a:t>Вимоги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та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Lucida Sans Unicode"/>
                <a:cs typeface="Lucida Sans Unicode"/>
              </a:rPr>
              <a:t>настанови</a:t>
            </a:r>
            <a:r>
              <a:rPr dirty="0" sz="12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Lucida Sans Unicode"/>
                <a:cs typeface="Lucida Sans Unicode"/>
              </a:rPr>
              <a:t>щодо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Lucida Sans Unicode"/>
                <a:cs typeface="Lucida Sans Unicode"/>
              </a:rPr>
              <a:t>застосування»</a:t>
            </a:r>
            <a:endParaRPr sz="120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  <a:spcBef>
                <a:spcPts val="1100"/>
              </a:spcBef>
            </a:pPr>
            <a:r>
              <a:rPr dirty="0" sz="1200">
                <a:solidFill>
                  <a:srgbClr val="EF8222"/>
                </a:solidFill>
                <a:latin typeface="Lucida Sans Unicode"/>
                <a:cs typeface="Lucida Sans Unicode"/>
              </a:rPr>
              <a:t>Сертифікат</a:t>
            </a:r>
            <a:r>
              <a:rPr dirty="0" sz="1200" spc="2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EF8222"/>
                </a:solidFill>
                <a:latin typeface="Lucida Sans Unicode"/>
                <a:cs typeface="Lucida Sans Unicode"/>
              </a:rPr>
              <a:t>ДСТУ</a:t>
            </a:r>
            <a:r>
              <a:rPr dirty="0" sz="1200" spc="2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EF8222"/>
                </a:solidFill>
                <a:latin typeface="Lucida Sans Unicode"/>
                <a:cs typeface="Lucida Sans Unicode"/>
              </a:rPr>
              <a:t>ISO</a:t>
            </a:r>
            <a:r>
              <a:rPr dirty="0" sz="1200" spc="3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90">
                <a:solidFill>
                  <a:srgbClr val="EF8222"/>
                </a:solidFill>
                <a:latin typeface="Lucida Sans Unicode"/>
                <a:cs typeface="Lucida Sans Unicode"/>
              </a:rPr>
              <a:t>45001:2019</a:t>
            </a:r>
            <a:r>
              <a:rPr dirty="0" sz="1200" spc="2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«Системи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Lucida Sans Unicode"/>
                <a:cs typeface="Lucida Sans Unicode"/>
              </a:rPr>
              <a:t>управління</a:t>
            </a:r>
            <a:r>
              <a:rPr dirty="0" sz="12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охороною </a:t>
            </a:r>
            <a:r>
              <a:rPr dirty="0" sz="1200" spc="20">
                <a:solidFill>
                  <a:srgbClr val="FFFFFF"/>
                </a:solidFill>
                <a:latin typeface="Lucida Sans Unicode"/>
                <a:cs typeface="Lucida Sans Unicode"/>
              </a:rPr>
              <a:t>здоров’я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та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Lucida Sans Unicode"/>
                <a:cs typeface="Lucida Sans Unicode"/>
              </a:rPr>
              <a:t>безпекою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праці.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70">
                <a:solidFill>
                  <a:srgbClr val="FFFFFF"/>
                </a:solidFill>
                <a:latin typeface="Lucida Sans Unicode"/>
                <a:cs typeface="Lucida Sans Unicode"/>
              </a:rPr>
              <a:t>Вимоги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та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Lucida Sans Unicode"/>
                <a:cs typeface="Lucida Sans Unicode"/>
              </a:rPr>
              <a:t>настанови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Lucida Sans Unicode"/>
                <a:cs typeface="Lucida Sans Unicode"/>
              </a:rPr>
              <a:t>щодо</a:t>
            </a:r>
            <a:r>
              <a:rPr dirty="0" sz="12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застосування»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1200">
                <a:solidFill>
                  <a:srgbClr val="EF8222"/>
                </a:solidFill>
                <a:latin typeface="Lucida Sans Unicode"/>
                <a:cs typeface="Lucida Sans Unicode"/>
              </a:rPr>
              <a:t>Сертифікат</a:t>
            </a:r>
            <a:r>
              <a:rPr dirty="0" sz="1200" spc="1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EF8222"/>
                </a:solidFill>
                <a:latin typeface="Lucida Sans Unicode"/>
                <a:cs typeface="Lucida Sans Unicode"/>
              </a:rPr>
              <a:t>ДСТУ</a:t>
            </a:r>
            <a:r>
              <a:rPr dirty="0" sz="1200" spc="1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EF8222"/>
                </a:solidFill>
                <a:latin typeface="Lucida Sans Unicode"/>
                <a:cs typeface="Lucida Sans Unicode"/>
              </a:rPr>
              <a:t>ISO</a:t>
            </a:r>
            <a:r>
              <a:rPr dirty="0" sz="1200" spc="2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90">
                <a:solidFill>
                  <a:srgbClr val="EF8222"/>
                </a:solidFill>
                <a:latin typeface="Lucida Sans Unicode"/>
                <a:cs typeface="Lucida Sans Unicode"/>
              </a:rPr>
              <a:t>45001:2019</a:t>
            </a:r>
            <a:r>
              <a:rPr dirty="0" sz="1200" spc="1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EF8222"/>
                </a:solidFill>
                <a:latin typeface="Lucida Sans Unicode"/>
                <a:cs typeface="Lucida Sans Unicode"/>
              </a:rPr>
              <a:t>(ISO</a:t>
            </a:r>
            <a:r>
              <a:rPr dirty="0" sz="1200" spc="2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EF8222"/>
                </a:solidFill>
                <a:latin typeface="Lucida Sans Unicode"/>
                <a:cs typeface="Lucida Sans Unicode"/>
              </a:rPr>
              <a:t>45001:2018)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«Системи</a:t>
            </a:r>
            <a:r>
              <a:rPr dirty="0" sz="1200" spc="50">
                <a:solidFill>
                  <a:srgbClr val="FFFFFF"/>
                </a:solidFill>
                <a:latin typeface="Lucida Sans Unicode"/>
                <a:cs typeface="Lucida Sans Unicode"/>
              </a:rPr>
              <a:t> управління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охороною</a:t>
            </a:r>
            <a:r>
              <a:rPr dirty="0" sz="12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здоров’я</a:t>
            </a:r>
            <a:r>
              <a:rPr dirty="0" sz="12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та</a:t>
            </a:r>
            <a:r>
              <a:rPr dirty="0" sz="1200" spc="55">
                <a:solidFill>
                  <a:srgbClr val="FFFFFF"/>
                </a:solidFill>
                <a:latin typeface="Lucida Sans Unicode"/>
                <a:cs typeface="Lucida Sans Unicode"/>
              </a:rPr>
              <a:t> безпекою</a:t>
            </a:r>
            <a:r>
              <a:rPr dirty="0" sz="12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праці.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200" spc="70">
                <a:solidFill>
                  <a:srgbClr val="FFFFFF"/>
                </a:solidFill>
                <a:latin typeface="Lucida Sans Unicode"/>
                <a:cs typeface="Lucida Sans Unicode"/>
              </a:rPr>
              <a:t>Вимоги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та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Lucida Sans Unicode"/>
                <a:cs typeface="Lucida Sans Unicode"/>
              </a:rPr>
              <a:t>настанови</a:t>
            </a:r>
            <a:r>
              <a:rPr dirty="0" sz="12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Lucida Sans Unicode"/>
                <a:cs typeface="Lucida Sans Unicode"/>
              </a:rPr>
              <a:t>щодо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Lucida Sans Unicode"/>
                <a:cs typeface="Lucida Sans Unicode"/>
              </a:rPr>
              <a:t>застосування»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10"/>
              <a:t>Ліцензії</a:t>
            </a:r>
            <a:r>
              <a:rPr dirty="0" spc="5"/>
              <a:t> </a:t>
            </a:r>
            <a:r>
              <a:rPr dirty="0" spc="-1350"/>
              <a:t>та</a:t>
            </a:r>
            <a:r>
              <a:rPr dirty="0" spc="5"/>
              <a:t> </a:t>
            </a:r>
            <a:r>
              <a:rPr dirty="0" spc="-1210"/>
              <a:t>сертифікати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39993" y="6569517"/>
            <a:ext cx="909319" cy="457834"/>
            <a:chOff x="539993" y="6569517"/>
            <a:chExt cx="909319" cy="457834"/>
          </a:xfrm>
        </p:grpSpPr>
        <p:sp>
          <p:nvSpPr>
            <p:cNvPr id="4" name="object 4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112" y="290766"/>
                  </a:lnTo>
                  <a:lnTo>
                    <a:pt x="161112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83"/>
                  </a:moveTo>
                  <a:lnTo>
                    <a:pt x="156870" y="252183"/>
                  </a:lnTo>
                  <a:lnTo>
                    <a:pt x="155333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6" y="281584"/>
                  </a:lnTo>
                  <a:lnTo>
                    <a:pt x="182300" y="254012"/>
                  </a:lnTo>
                  <a:lnTo>
                    <a:pt x="180784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78"/>
                  </a:lnTo>
                  <a:lnTo>
                    <a:pt x="570890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75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90" y="77558"/>
                  </a:lnTo>
                  <a:lnTo>
                    <a:pt x="570890" y="72148"/>
                  </a:lnTo>
                  <a:close/>
                </a:path>
                <a:path w="571500" h="302259">
                  <a:moveTo>
                    <a:pt x="570890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90" y="184810"/>
                  </a:lnTo>
                  <a:lnTo>
                    <a:pt x="570890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90" y="159626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71"/>
                  </a:lnTo>
                  <a:close/>
                </a:path>
                <a:path w="571500" h="302259">
                  <a:moveTo>
                    <a:pt x="570890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75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90" y="91871"/>
                  </a:lnTo>
                  <a:lnTo>
                    <a:pt x="570890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94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94" y="119100"/>
                  </a:lnTo>
                  <a:lnTo>
                    <a:pt x="134594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83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25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25" y="119100"/>
                  </a:lnTo>
                  <a:lnTo>
                    <a:pt x="217525" y="86042"/>
                  </a:lnTo>
                  <a:close/>
                </a:path>
                <a:path w="571500" h="302259">
                  <a:moveTo>
                    <a:pt x="225221" y="86042"/>
                  </a:moveTo>
                  <a:lnTo>
                    <a:pt x="217576" y="86042"/>
                  </a:lnTo>
                  <a:lnTo>
                    <a:pt x="250634" y="119100"/>
                  </a:lnTo>
                  <a:lnTo>
                    <a:pt x="261696" y="119100"/>
                  </a:lnTo>
                  <a:lnTo>
                    <a:pt x="265633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21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502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33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21" y="86042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57"/>
                  </a:lnTo>
                  <a:lnTo>
                    <a:pt x="115074" y="76657"/>
                  </a:lnTo>
                  <a:lnTo>
                    <a:pt x="441363" y="6718"/>
                  </a:lnTo>
                  <a:lnTo>
                    <a:pt x="456107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7" y="6718"/>
                  </a:moveTo>
                  <a:lnTo>
                    <a:pt x="441363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40" y="51219"/>
                  </a:lnTo>
                  <a:lnTo>
                    <a:pt x="428752" y="46469"/>
                  </a:lnTo>
                  <a:lnTo>
                    <a:pt x="441735" y="37795"/>
                  </a:lnTo>
                  <a:lnTo>
                    <a:pt x="431990" y="37795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81" y="8229"/>
                  </a:lnTo>
                  <a:lnTo>
                    <a:pt x="456107" y="6718"/>
                  </a:lnTo>
                  <a:close/>
                </a:path>
                <a:path w="571500" h="302259">
                  <a:moveTo>
                    <a:pt x="431740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0" y="51219"/>
                  </a:lnTo>
                  <a:close/>
                </a:path>
                <a:path w="571500" h="302259">
                  <a:moveTo>
                    <a:pt x="458181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81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60" y="36575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95"/>
                  </a:lnTo>
                  <a:lnTo>
                    <a:pt x="441735" y="37795"/>
                  </a:lnTo>
                  <a:lnTo>
                    <a:pt x="443560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13" y="6742249"/>
              <a:ext cx="211455" cy="1902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3" y="6742247"/>
              <a:ext cx="211467" cy="19028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590" y="1632145"/>
            <a:ext cx="3051644" cy="431518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31374" y="1615122"/>
            <a:ext cx="3246602" cy="4332211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7094016" y="1612723"/>
            <a:ext cx="3064510" cy="4335145"/>
            <a:chOff x="7094016" y="1612723"/>
            <a:chExt cx="3064510" cy="4335145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4016" y="1612723"/>
              <a:ext cx="3064387" cy="433462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8074" y="2250302"/>
              <a:ext cx="2342756" cy="302977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8171" y="2536970"/>
              <a:ext cx="741380" cy="233287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8074" y="3377197"/>
              <a:ext cx="1126883" cy="77597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4394" y="4350906"/>
              <a:ext cx="1067580" cy="55355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5423" y="4958829"/>
              <a:ext cx="98844" cy="237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10"/>
              <a:t>Ліцензії</a:t>
            </a:r>
            <a:r>
              <a:rPr dirty="0" spc="5"/>
              <a:t> </a:t>
            </a:r>
            <a:r>
              <a:rPr dirty="0" spc="-1350"/>
              <a:t>та</a:t>
            </a:r>
            <a:r>
              <a:rPr dirty="0" spc="5"/>
              <a:t> </a:t>
            </a:r>
            <a:r>
              <a:rPr dirty="0" spc="-1210"/>
              <a:t>сертифікати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39993" y="6569516"/>
            <a:ext cx="909319" cy="457834"/>
            <a:chOff x="539993" y="6569516"/>
            <a:chExt cx="909319" cy="457834"/>
          </a:xfrm>
        </p:grpSpPr>
        <p:sp>
          <p:nvSpPr>
            <p:cNvPr id="4" name="object 4" descr=""/>
            <p:cNvSpPr/>
            <p:nvPr/>
          </p:nvSpPr>
          <p:spPr>
            <a:xfrm>
              <a:off x="772571" y="6569516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16"/>
                  </a:lnTo>
                  <a:lnTo>
                    <a:pt x="161112" y="290766"/>
                  </a:lnTo>
                  <a:lnTo>
                    <a:pt x="161112" y="298767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60" y="299364"/>
                  </a:lnTo>
                  <a:lnTo>
                    <a:pt x="166166" y="299364"/>
                  </a:lnTo>
                  <a:lnTo>
                    <a:pt x="163982" y="297179"/>
                  </a:lnTo>
                  <a:lnTo>
                    <a:pt x="163982" y="291858"/>
                  </a:lnTo>
                  <a:lnTo>
                    <a:pt x="166166" y="289674"/>
                  </a:lnTo>
                  <a:lnTo>
                    <a:pt x="168846" y="289674"/>
                  </a:lnTo>
                  <a:lnTo>
                    <a:pt x="170256" y="288226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79"/>
                  </a:lnTo>
                  <a:lnTo>
                    <a:pt x="171500" y="299364"/>
                  </a:lnTo>
                  <a:lnTo>
                    <a:pt x="175960" y="299364"/>
                  </a:lnTo>
                  <a:lnTo>
                    <a:pt x="176555" y="298767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71"/>
                  </a:moveTo>
                  <a:lnTo>
                    <a:pt x="156870" y="252171"/>
                  </a:lnTo>
                  <a:lnTo>
                    <a:pt x="155333" y="253999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61" y="283121"/>
                  </a:lnTo>
                  <a:lnTo>
                    <a:pt x="177764" y="281584"/>
                  </a:lnTo>
                  <a:lnTo>
                    <a:pt x="182300" y="253999"/>
                  </a:lnTo>
                  <a:lnTo>
                    <a:pt x="180784" y="252171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71"/>
                  </a:lnTo>
                  <a:lnTo>
                    <a:pt x="165188" y="252171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71"/>
                  </a:lnTo>
                  <a:lnTo>
                    <a:pt x="177076" y="252171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35"/>
                  </a:moveTo>
                  <a:lnTo>
                    <a:pt x="495934" y="72135"/>
                  </a:lnTo>
                  <a:lnTo>
                    <a:pt x="495934" y="76644"/>
                  </a:lnTo>
                  <a:lnTo>
                    <a:pt x="47840" y="76644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65"/>
                  </a:lnTo>
                  <a:lnTo>
                    <a:pt x="570890" y="184797"/>
                  </a:lnTo>
                  <a:lnTo>
                    <a:pt x="565467" y="184797"/>
                  </a:lnTo>
                  <a:lnTo>
                    <a:pt x="552894" y="172224"/>
                  </a:lnTo>
                  <a:lnTo>
                    <a:pt x="556730" y="168376"/>
                  </a:lnTo>
                  <a:lnTo>
                    <a:pt x="549071" y="168376"/>
                  </a:lnTo>
                  <a:lnTo>
                    <a:pt x="537184" y="156514"/>
                  </a:lnTo>
                  <a:lnTo>
                    <a:pt x="541021" y="152679"/>
                  </a:lnTo>
                  <a:lnTo>
                    <a:pt x="533349" y="152679"/>
                  </a:lnTo>
                  <a:lnTo>
                    <a:pt x="519010" y="138341"/>
                  </a:lnTo>
                  <a:lnTo>
                    <a:pt x="522856" y="134492"/>
                  </a:lnTo>
                  <a:lnTo>
                    <a:pt x="515175" y="134492"/>
                  </a:lnTo>
                  <a:lnTo>
                    <a:pt x="502170" y="121500"/>
                  </a:lnTo>
                  <a:lnTo>
                    <a:pt x="504583" y="119087"/>
                  </a:lnTo>
                  <a:lnTo>
                    <a:pt x="13068" y="119087"/>
                  </a:lnTo>
                  <a:lnTo>
                    <a:pt x="46126" y="86029"/>
                  </a:lnTo>
                  <a:lnTo>
                    <a:pt x="59484" y="86029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46"/>
                  </a:lnTo>
                  <a:lnTo>
                    <a:pt x="570890" y="77546"/>
                  </a:lnTo>
                  <a:lnTo>
                    <a:pt x="570890" y="72135"/>
                  </a:lnTo>
                  <a:close/>
                </a:path>
                <a:path w="571500" h="302259">
                  <a:moveTo>
                    <a:pt x="570890" y="159613"/>
                  </a:moveTo>
                  <a:lnTo>
                    <a:pt x="565467" y="159613"/>
                  </a:lnTo>
                  <a:lnTo>
                    <a:pt x="565467" y="184797"/>
                  </a:lnTo>
                  <a:lnTo>
                    <a:pt x="570890" y="184797"/>
                  </a:lnTo>
                  <a:lnTo>
                    <a:pt x="570890" y="159613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17"/>
                  </a:lnTo>
                  <a:lnTo>
                    <a:pt x="416013" y="151117"/>
                  </a:lnTo>
                  <a:lnTo>
                    <a:pt x="443903" y="178892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76"/>
                  </a:lnTo>
                  <a:lnTo>
                    <a:pt x="556730" y="168376"/>
                  </a:lnTo>
                  <a:lnTo>
                    <a:pt x="565467" y="159613"/>
                  </a:lnTo>
                  <a:lnTo>
                    <a:pt x="570890" y="159613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59"/>
                  </a:moveTo>
                  <a:lnTo>
                    <a:pt x="565467" y="91859"/>
                  </a:lnTo>
                  <a:lnTo>
                    <a:pt x="565467" y="120573"/>
                  </a:lnTo>
                  <a:lnTo>
                    <a:pt x="533349" y="152679"/>
                  </a:lnTo>
                  <a:lnTo>
                    <a:pt x="541021" y="152679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59"/>
                  </a:lnTo>
                  <a:close/>
                </a:path>
                <a:path w="571500" h="302259">
                  <a:moveTo>
                    <a:pt x="570890" y="77546"/>
                  </a:moveTo>
                  <a:lnTo>
                    <a:pt x="565467" y="77546"/>
                  </a:lnTo>
                  <a:lnTo>
                    <a:pt x="565467" y="84188"/>
                  </a:lnTo>
                  <a:lnTo>
                    <a:pt x="515175" y="134492"/>
                  </a:lnTo>
                  <a:lnTo>
                    <a:pt x="522856" y="134492"/>
                  </a:lnTo>
                  <a:lnTo>
                    <a:pt x="565467" y="91859"/>
                  </a:lnTo>
                  <a:lnTo>
                    <a:pt x="570890" y="91859"/>
                  </a:lnTo>
                  <a:lnTo>
                    <a:pt x="570890" y="77546"/>
                  </a:lnTo>
                  <a:close/>
                </a:path>
                <a:path w="571500" h="302259">
                  <a:moveTo>
                    <a:pt x="51663" y="86029"/>
                  </a:moveTo>
                  <a:lnTo>
                    <a:pt x="46253" y="86029"/>
                  </a:lnTo>
                  <a:lnTo>
                    <a:pt x="46253" y="119087"/>
                  </a:lnTo>
                  <a:lnTo>
                    <a:pt x="51663" y="119087"/>
                  </a:lnTo>
                  <a:lnTo>
                    <a:pt x="51663" y="86029"/>
                  </a:lnTo>
                  <a:close/>
                </a:path>
                <a:path w="571500" h="302259">
                  <a:moveTo>
                    <a:pt x="59484" y="86029"/>
                  </a:moveTo>
                  <a:lnTo>
                    <a:pt x="51790" y="86029"/>
                  </a:lnTo>
                  <a:lnTo>
                    <a:pt x="84874" y="119087"/>
                  </a:lnTo>
                  <a:lnTo>
                    <a:pt x="95935" y="119087"/>
                  </a:lnTo>
                  <a:lnTo>
                    <a:pt x="99863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84" y="86029"/>
                  </a:lnTo>
                  <a:close/>
                </a:path>
                <a:path w="571500" h="302259">
                  <a:moveTo>
                    <a:pt x="134594" y="86029"/>
                  </a:moveTo>
                  <a:lnTo>
                    <a:pt x="129171" y="86029"/>
                  </a:lnTo>
                  <a:lnTo>
                    <a:pt x="129171" y="119087"/>
                  </a:lnTo>
                  <a:lnTo>
                    <a:pt x="134594" y="119087"/>
                  </a:lnTo>
                  <a:lnTo>
                    <a:pt x="134594" y="86029"/>
                  </a:lnTo>
                  <a:close/>
                </a:path>
                <a:path w="571500" h="302259">
                  <a:moveTo>
                    <a:pt x="142332" y="86029"/>
                  </a:moveTo>
                  <a:lnTo>
                    <a:pt x="134670" y="86029"/>
                  </a:lnTo>
                  <a:lnTo>
                    <a:pt x="167754" y="119087"/>
                  </a:lnTo>
                  <a:lnTo>
                    <a:pt x="178815" y="119087"/>
                  </a:lnTo>
                  <a:lnTo>
                    <a:pt x="183654" y="114249"/>
                  </a:lnTo>
                  <a:lnTo>
                    <a:pt x="170573" y="114249"/>
                  </a:lnTo>
                  <a:lnTo>
                    <a:pt x="142332" y="86029"/>
                  </a:lnTo>
                  <a:close/>
                </a:path>
                <a:path w="571500" h="302259">
                  <a:moveTo>
                    <a:pt x="217525" y="86029"/>
                  </a:moveTo>
                  <a:lnTo>
                    <a:pt x="212102" y="86029"/>
                  </a:lnTo>
                  <a:lnTo>
                    <a:pt x="212102" y="119087"/>
                  </a:lnTo>
                  <a:lnTo>
                    <a:pt x="217525" y="119087"/>
                  </a:lnTo>
                  <a:lnTo>
                    <a:pt x="217525" y="86029"/>
                  </a:lnTo>
                  <a:close/>
                </a:path>
                <a:path w="571500" h="302259">
                  <a:moveTo>
                    <a:pt x="225209" y="86029"/>
                  </a:moveTo>
                  <a:lnTo>
                    <a:pt x="217576" y="86029"/>
                  </a:lnTo>
                  <a:lnTo>
                    <a:pt x="250634" y="119087"/>
                  </a:lnTo>
                  <a:lnTo>
                    <a:pt x="261696" y="119087"/>
                  </a:lnTo>
                  <a:lnTo>
                    <a:pt x="265621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09" y="86029"/>
                  </a:lnTo>
                  <a:close/>
                </a:path>
                <a:path w="571500" h="302259">
                  <a:moveTo>
                    <a:pt x="300431" y="86029"/>
                  </a:moveTo>
                  <a:lnTo>
                    <a:pt x="295020" y="86029"/>
                  </a:lnTo>
                  <a:lnTo>
                    <a:pt x="295020" y="119087"/>
                  </a:lnTo>
                  <a:lnTo>
                    <a:pt x="300431" y="119087"/>
                  </a:lnTo>
                  <a:lnTo>
                    <a:pt x="300431" y="86029"/>
                  </a:lnTo>
                  <a:close/>
                </a:path>
                <a:path w="571500" h="302259">
                  <a:moveTo>
                    <a:pt x="308099" y="86029"/>
                  </a:moveTo>
                  <a:lnTo>
                    <a:pt x="300431" y="86029"/>
                  </a:lnTo>
                  <a:lnTo>
                    <a:pt x="333502" y="119087"/>
                  </a:lnTo>
                  <a:lnTo>
                    <a:pt x="504583" y="119087"/>
                  </a:lnTo>
                  <a:lnTo>
                    <a:pt x="507809" y="115862"/>
                  </a:lnTo>
                  <a:lnTo>
                    <a:pt x="337908" y="115862"/>
                  </a:lnTo>
                  <a:lnTo>
                    <a:pt x="308099" y="86029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09" y="115862"/>
                  </a:lnTo>
                  <a:lnTo>
                    <a:pt x="509028" y="114642"/>
                  </a:lnTo>
                  <a:lnTo>
                    <a:pt x="501370" y="114642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63" y="115163"/>
                  </a:lnTo>
                  <a:lnTo>
                    <a:pt x="129019" y="86029"/>
                  </a:lnTo>
                  <a:lnTo>
                    <a:pt x="142332" y="86029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21" y="115163"/>
                  </a:lnTo>
                  <a:lnTo>
                    <a:pt x="294766" y="86029"/>
                  </a:lnTo>
                  <a:lnTo>
                    <a:pt x="308099" y="86029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46"/>
                  </a:moveTo>
                  <a:lnTo>
                    <a:pt x="538454" y="77546"/>
                  </a:lnTo>
                  <a:lnTo>
                    <a:pt x="501370" y="114642"/>
                  </a:lnTo>
                  <a:lnTo>
                    <a:pt x="509028" y="114642"/>
                  </a:lnTo>
                  <a:lnTo>
                    <a:pt x="546125" y="77546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49"/>
                  </a:lnTo>
                  <a:lnTo>
                    <a:pt x="175983" y="114249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49"/>
                  </a:lnTo>
                  <a:lnTo>
                    <a:pt x="183654" y="114249"/>
                  </a:lnTo>
                  <a:lnTo>
                    <a:pt x="211874" y="86029"/>
                  </a:lnTo>
                  <a:lnTo>
                    <a:pt x="225209" y="86029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44"/>
                  </a:lnTo>
                  <a:lnTo>
                    <a:pt x="115074" y="76644"/>
                  </a:lnTo>
                  <a:lnTo>
                    <a:pt x="441363" y="6718"/>
                  </a:lnTo>
                  <a:lnTo>
                    <a:pt x="456108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8" y="6718"/>
                  </a:moveTo>
                  <a:lnTo>
                    <a:pt x="441363" y="6718"/>
                  </a:lnTo>
                  <a:lnTo>
                    <a:pt x="406666" y="76644"/>
                  </a:lnTo>
                  <a:lnTo>
                    <a:pt x="412724" y="76644"/>
                  </a:lnTo>
                  <a:lnTo>
                    <a:pt x="425348" y="51219"/>
                  </a:lnTo>
                  <a:lnTo>
                    <a:pt x="431747" y="51219"/>
                  </a:lnTo>
                  <a:lnTo>
                    <a:pt x="428752" y="46456"/>
                  </a:lnTo>
                  <a:lnTo>
                    <a:pt x="441735" y="37782"/>
                  </a:lnTo>
                  <a:lnTo>
                    <a:pt x="431990" y="37782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16"/>
                  </a:lnTo>
                  <a:lnTo>
                    <a:pt x="458165" y="8216"/>
                  </a:lnTo>
                  <a:lnTo>
                    <a:pt x="456108" y="6718"/>
                  </a:lnTo>
                  <a:close/>
                </a:path>
                <a:path w="571500" h="302259">
                  <a:moveTo>
                    <a:pt x="431747" y="51219"/>
                  </a:moveTo>
                  <a:lnTo>
                    <a:pt x="425348" y="51219"/>
                  </a:lnTo>
                  <a:lnTo>
                    <a:pt x="441375" y="76644"/>
                  </a:lnTo>
                  <a:lnTo>
                    <a:pt x="448983" y="76644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7" y="51219"/>
                  </a:lnTo>
                  <a:close/>
                </a:path>
                <a:path w="571500" h="302259">
                  <a:moveTo>
                    <a:pt x="458165" y="8216"/>
                  </a:moveTo>
                  <a:lnTo>
                    <a:pt x="448983" y="8216"/>
                  </a:lnTo>
                  <a:lnTo>
                    <a:pt x="536663" y="72135"/>
                  </a:lnTo>
                  <a:lnTo>
                    <a:pt x="545896" y="72135"/>
                  </a:lnTo>
                  <a:lnTo>
                    <a:pt x="458165" y="8216"/>
                  </a:lnTo>
                  <a:close/>
                </a:path>
                <a:path w="571500" h="302259">
                  <a:moveTo>
                    <a:pt x="448983" y="36563"/>
                  </a:moveTo>
                  <a:lnTo>
                    <a:pt x="443560" y="36563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63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82"/>
                  </a:lnTo>
                  <a:lnTo>
                    <a:pt x="441735" y="37782"/>
                  </a:lnTo>
                  <a:lnTo>
                    <a:pt x="443560" y="36563"/>
                  </a:lnTo>
                  <a:lnTo>
                    <a:pt x="448983" y="36563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13" y="6742235"/>
              <a:ext cx="211455" cy="1902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3" y="6742234"/>
              <a:ext cx="211467" cy="19029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894"/>
                  </a:lnTo>
                  <a:lnTo>
                    <a:pt x="13398" y="244894"/>
                  </a:lnTo>
                  <a:lnTo>
                    <a:pt x="13398" y="238175"/>
                  </a:lnTo>
                  <a:lnTo>
                    <a:pt x="67106" y="238175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894"/>
                  </a:lnTo>
                  <a:lnTo>
                    <a:pt x="87198" y="244894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894"/>
                  </a:lnTo>
                  <a:lnTo>
                    <a:pt x="160959" y="244894"/>
                  </a:lnTo>
                  <a:lnTo>
                    <a:pt x="160959" y="238175"/>
                  </a:lnTo>
                  <a:lnTo>
                    <a:pt x="214668" y="238175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75"/>
                  </a:moveTo>
                  <a:lnTo>
                    <a:pt x="274980" y="224777"/>
                  </a:lnTo>
                  <a:lnTo>
                    <a:pt x="274980" y="244894"/>
                  </a:lnTo>
                  <a:lnTo>
                    <a:pt x="234746" y="244894"/>
                  </a:lnTo>
                  <a:lnTo>
                    <a:pt x="234746" y="238175"/>
                  </a:lnTo>
                  <a:lnTo>
                    <a:pt x="268312" y="238175"/>
                  </a:lnTo>
                  <a:lnTo>
                    <a:pt x="274980" y="244894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894"/>
                  </a:lnTo>
                  <a:lnTo>
                    <a:pt x="288429" y="238175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75"/>
                  </a:lnTo>
                  <a:lnTo>
                    <a:pt x="361022" y="238175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75"/>
                  </a:moveTo>
                  <a:lnTo>
                    <a:pt x="422541" y="224790"/>
                  </a:lnTo>
                  <a:lnTo>
                    <a:pt x="422541" y="244906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06"/>
                  </a:lnTo>
                  <a:lnTo>
                    <a:pt x="389039" y="238175"/>
                  </a:lnTo>
                  <a:lnTo>
                    <a:pt x="415874" y="238175"/>
                  </a:lnTo>
                  <a:lnTo>
                    <a:pt x="422541" y="244906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75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75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75"/>
                  </a:lnTo>
                  <a:lnTo>
                    <a:pt x="526884" y="238175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75"/>
                  </a:moveTo>
                  <a:lnTo>
                    <a:pt x="600646" y="224777"/>
                  </a:lnTo>
                  <a:lnTo>
                    <a:pt x="600646" y="244894"/>
                  </a:lnTo>
                  <a:lnTo>
                    <a:pt x="560412" y="244894"/>
                  </a:lnTo>
                  <a:lnTo>
                    <a:pt x="560412" y="238175"/>
                  </a:lnTo>
                  <a:lnTo>
                    <a:pt x="593979" y="238175"/>
                  </a:lnTo>
                  <a:lnTo>
                    <a:pt x="600646" y="244894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894"/>
                  </a:lnTo>
                  <a:lnTo>
                    <a:pt x="614121" y="238175"/>
                  </a:lnTo>
                  <a:close/>
                </a:path>
                <a:path w="909319" h="285750">
                  <a:moveTo>
                    <a:pt x="687882" y="238175"/>
                  </a:moveTo>
                  <a:lnTo>
                    <a:pt x="674433" y="224790"/>
                  </a:lnTo>
                  <a:lnTo>
                    <a:pt x="674433" y="244906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06"/>
                  </a:lnTo>
                  <a:lnTo>
                    <a:pt x="640918" y="238175"/>
                  </a:lnTo>
                  <a:lnTo>
                    <a:pt x="667766" y="238175"/>
                  </a:lnTo>
                  <a:lnTo>
                    <a:pt x="674433" y="244906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75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75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894"/>
                  </a:lnTo>
                  <a:lnTo>
                    <a:pt x="707974" y="244894"/>
                  </a:lnTo>
                  <a:lnTo>
                    <a:pt x="707974" y="238175"/>
                  </a:lnTo>
                  <a:lnTo>
                    <a:pt x="761669" y="238175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12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894"/>
                  </a:lnTo>
                  <a:lnTo>
                    <a:pt x="781773" y="244894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75"/>
                  </a:lnTo>
                  <a:lnTo>
                    <a:pt x="868984" y="238175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75"/>
                  </a:lnTo>
                  <a:lnTo>
                    <a:pt x="909218" y="238175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679" y="6742233"/>
              <a:ext cx="211455" cy="190296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88371" y="1555876"/>
            <a:ext cx="3108842" cy="439750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3590" y="1555876"/>
            <a:ext cx="3108833" cy="439750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43166" y="1555876"/>
            <a:ext cx="3108832" cy="43975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692130" cy="7560309"/>
            <a:chOff x="0" y="0"/>
            <a:chExt cx="1069213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2003" cy="756004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387" y="6106413"/>
              <a:ext cx="8344611" cy="935672"/>
            </a:xfrm>
            <a:prstGeom prst="rect">
              <a:avLst/>
            </a:prstGeom>
          </p:spPr>
        </p:pic>
      </p:grp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2247167" y="6281202"/>
          <a:ext cx="7429500" cy="626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6060"/>
                <a:gridCol w="5856604"/>
              </a:tblGrid>
              <a:tr h="203200">
                <a:tc>
                  <a:txBody>
                    <a:bodyPr/>
                    <a:lstStyle/>
                    <a:p>
                      <a:pPr marL="31750">
                        <a:lnSpc>
                          <a:spcPts val="1400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098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125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30</a:t>
                      </a:r>
                      <a:r>
                        <a:rPr dirty="0" sz="12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00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87350">
                        <a:lnSpc>
                          <a:spcPts val="1400"/>
                        </a:lnSpc>
                      </a:pPr>
                      <a:r>
                        <a:rPr dirty="0" sz="12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ТОВ</a:t>
                      </a:r>
                      <a:r>
                        <a:rPr dirty="0" sz="12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«АТОМЕНЕРГОПРОЕКТ»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(Код</a:t>
                      </a:r>
                      <a:r>
                        <a:rPr dirty="0" sz="12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ЄДРПОУ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40670865)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/>
                </a:tc>
              </a:tr>
              <a:tr h="2203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093</a:t>
                      </a:r>
                      <a:r>
                        <a:rPr dirty="0" sz="1200" spc="-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125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30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00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marL="3873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Поштова</a:t>
                      </a:r>
                      <a:r>
                        <a:rPr dirty="0" sz="1200" spc="-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юридична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адреса: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02218,</a:t>
                      </a:r>
                      <a:r>
                        <a:rPr dirty="0" sz="1200" spc="-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м.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Київ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вул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r>
                        <a:rPr dirty="0" sz="1200" spc="-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Райдужна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буд.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33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0"/>
                </a:tc>
              </a:tr>
              <a:tr h="203200">
                <a:tc>
                  <a:txBody>
                    <a:bodyPr/>
                    <a:lstStyle/>
                    <a:p>
                      <a:pPr marL="31750">
                        <a:lnSpc>
                          <a:spcPts val="1400"/>
                        </a:lnSpc>
                        <a:spcBef>
                          <a:spcPts val="10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099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125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30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00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marL="387350">
                        <a:lnSpc>
                          <a:spcPts val="1400"/>
                        </a:lnSpc>
                        <a:spcBef>
                          <a:spcPts val="100"/>
                        </a:spcBef>
                      </a:pPr>
                      <a:r>
                        <a:rPr dirty="0" sz="12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e-</a:t>
                      </a:r>
                      <a:r>
                        <a:rPr dirty="0" sz="120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mail:</a:t>
                      </a:r>
                      <a:r>
                        <a:rPr dirty="0" sz="1200" spc="2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  <a:hlinkClick r:id="rId4"/>
                        </a:rPr>
                        <a:t>atomenergo.pro@gmail.com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0"/>
                </a:tc>
              </a:tr>
            </a:tbl>
          </a:graphicData>
        </a:graphic>
      </p:graphicFrame>
      <p:grpSp>
        <p:nvGrpSpPr>
          <p:cNvPr id="6" name="object 6" descr=""/>
          <p:cNvGrpSpPr/>
          <p:nvPr/>
        </p:nvGrpSpPr>
        <p:grpSpPr>
          <a:xfrm>
            <a:off x="539993" y="6340370"/>
            <a:ext cx="909319" cy="457834"/>
            <a:chOff x="539993" y="6340370"/>
            <a:chExt cx="909319" cy="457834"/>
          </a:xfrm>
        </p:grpSpPr>
        <p:sp>
          <p:nvSpPr>
            <p:cNvPr id="7" name="object 7" descr=""/>
            <p:cNvSpPr/>
            <p:nvPr/>
          </p:nvSpPr>
          <p:spPr>
            <a:xfrm>
              <a:off x="772571" y="6340370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16"/>
                  </a:lnTo>
                  <a:lnTo>
                    <a:pt x="161112" y="290766"/>
                  </a:lnTo>
                  <a:lnTo>
                    <a:pt x="161112" y="298767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60" y="299364"/>
                  </a:lnTo>
                  <a:lnTo>
                    <a:pt x="166166" y="299364"/>
                  </a:lnTo>
                  <a:lnTo>
                    <a:pt x="163982" y="297179"/>
                  </a:lnTo>
                  <a:lnTo>
                    <a:pt x="163982" y="291858"/>
                  </a:lnTo>
                  <a:lnTo>
                    <a:pt x="166166" y="289674"/>
                  </a:lnTo>
                  <a:lnTo>
                    <a:pt x="168846" y="289674"/>
                  </a:lnTo>
                  <a:lnTo>
                    <a:pt x="170256" y="288226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79"/>
                  </a:lnTo>
                  <a:lnTo>
                    <a:pt x="171500" y="299364"/>
                  </a:lnTo>
                  <a:lnTo>
                    <a:pt x="175960" y="299364"/>
                  </a:lnTo>
                  <a:lnTo>
                    <a:pt x="176555" y="298767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71"/>
                  </a:moveTo>
                  <a:lnTo>
                    <a:pt x="156870" y="252171"/>
                  </a:lnTo>
                  <a:lnTo>
                    <a:pt x="155333" y="253999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61" y="283121"/>
                  </a:lnTo>
                  <a:lnTo>
                    <a:pt x="177764" y="281584"/>
                  </a:lnTo>
                  <a:lnTo>
                    <a:pt x="182300" y="253999"/>
                  </a:lnTo>
                  <a:lnTo>
                    <a:pt x="180784" y="252171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71"/>
                  </a:lnTo>
                  <a:lnTo>
                    <a:pt x="165188" y="252171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71"/>
                  </a:lnTo>
                  <a:lnTo>
                    <a:pt x="177076" y="252171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35"/>
                  </a:moveTo>
                  <a:lnTo>
                    <a:pt x="495934" y="72135"/>
                  </a:lnTo>
                  <a:lnTo>
                    <a:pt x="495934" y="76644"/>
                  </a:lnTo>
                  <a:lnTo>
                    <a:pt x="47840" y="76644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65"/>
                  </a:lnTo>
                  <a:lnTo>
                    <a:pt x="570890" y="184797"/>
                  </a:lnTo>
                  <a:lnTo>
                    <a:pt x="565467" y="184797"/>
                  </a:lnTo>
                  <a:lnTo>
                    <a:pt x="552894" y="172224"/>
                  </a:lnTo>
                  <a:lnTo>
                    <a:pt x="556730" y="168376"/>
                  </a:lnTo>
                  <a:lnTo>
                    <a:pt x="549071" y="168376"/>
                  </a:lnTo>
                  <a:lnTo>
                    <a:pt x="537184" y="156514"/>
                  </a:lnTo>
                  <a:lnTo>
                    <a:pt x="541021" y="152679"/>
                  </a:lnTo>
                  <a:lnTo>
                    <a:pt x="533349" y="152679"/>
                  </a:lnTo>
                  <a:lnTo>
                    <a:pt x="519010" y="138341"/>
                  </a:lnTo>
                  <a:lnTo>
                    <a:pt x="522856" y="134492"/>
                  </a:lnTo>
                  <a:lnTo>
                    <a:pt x="515175" y="134492"/>
                  </a:lnTo>
                  <a:lnTo>
                    <a:pt x="502170" y="121500"/>
                  </a:lnTo>
                  <a:lnTo>
                    <a:pt x="504583" y="119087"/>
                  </a:lnTo>
                  <a:lnTo>
                    <a:pt x="13068" y="119087"/>
                  </a:lnTo>
                  <a:lnTo>
                    <a:pt x="46126" y="86029"/>
                  </a:lnTo>
                  <a:lnTo>
                    <a:pt x="59484" y="86029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46"/>
                  </a:lnTo>
                  <a:lnTo>
                    <a:pt x="570890" y="77546"/>
                  </a:lnTo>
                  <a:lnTo>
                    <a:pt x="570890" y="72135"/>
                  </a:lnTo>
                  <a:close/>
                </a:path>
                <a:path w="571500" h="302259">
                  <a:moveTo>
                    <a:pt x="570890" y="159613"/>
                  </a:moveTo>
                  <a:lnTo>
                    <a:pt x="565467" y="159613"/>
                  </a:lnTo>
                  <a:lnTo>
                    <a:pt x="565467" y="184797"/>
                  </a:lnTo>
                  <a:lnTo>
                    <a:pt x="570890" y="184797"/>
                  </a:lnTo>
                  <a:lnTo>
                    <a:pt x="570890" y="159613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17"/>
                  </a:lnTo>
                  <a:lnTo>
                    <a:pt x="416013" y="151117"/>
                  </a:lnTo>
                  <a:lnTo>
                    <a:pt x="443903" y="178892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76"/>
                  </a:lnTo>
                  <a:lnTo>
                    <a:pt x="556730" y="168376"/>
                  </a:lnTo>
                  <a:lnTo>
                    <a:pt x="565467" y="159613"/>
                  </a:lnTo>
                  <a:lnTo>
                    <a:pt x="570890" y="159613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59"/>
                  </a:moveTo>
                  <a:lnTo>
                    <a:pt x="565467" y="91859"/>
                  </a:lnTo>
                  <a:lnTo>
                    <a:pt x="565467" y="120573"/>
                  </a:lnTo>
                  <a:lnTo>
                    <a:pt x="533349" y="152679"/>
                  </a:lnTo>
                  <a:lnTo>
                    <a:pt x="541021" y="152679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59"/>
                  </a:lnTo>
                  <a:close/>
                </a:path>
                <a:path w="571500" h="302259">
                  <a:moveTo>
                    <a:pt x="570890" y="77546"/>
                  </a:moveTo>
                  <a:lnTo>
                    <a:pt x="565467" y="77546"/>
                  </a:lnTo>
                  <a:lnTo>
                    <a:pt x="565467" y="84188"/>
                  </a:lnTo>
                  <a:lnTo>
                    <a:pt x="515175" y="134492"/>
                  </a:lnTo>
                  <a:lnTo>
                    <a:pt x="522856" y="134492"/>
                  </a:lnTo>
                  <a:lnTo>
                    <a:pt x="565467" y="91859"/>
                  </a:lnTo>
                  <a:lnTo>
                    <a:pt x="570890" y="91859"/>
                  </a:lnTo>
                  <a:lnTo>
                    <a:pt x="570890" y="77546"/>
                  </a:lnTo>
                  <a:close/>
                </a:path>
                <a:path w="571500" h="302259">
                  <a:moveTo>
                    <a:pt x="51663" y="86029"/>
                  </a:moveTo>
                  <a:lnTo>
                    <a:pt x="46253" y="86029"/>
                  </a:lnTo>
                  <a:lnTo>
                    <a:pt x="46253" y="119087"/>
                  </a:lnTo>
                  <a:lnTo>
                    <a:pt x="51663" y="119087"/>
                  </a:lnTo>
                  <a:lnTo>
                    <a:pt x="51663" y="86029"/>
                  </a:lnTo>
                  <a:close/>
                </a:path>
                <a:path w="571500" h="302259">
                  <a:moveTo>
                    <a:pt x="59484" y="86029"/>
                  </a:moveTo>
                  <a:lnTo>
                    <a:pt x="51790" y="86029"/>
                  </a:lnTo>
                  <a:lnTo>
                    <a:pt x="84874" y="119087"/>
                  </a:lnTo>
                  <a:lnTo>
                    <a:pt x="95935" y="119087"/>
                  </a:lnTo>
                  <a:lnTo>
                    <a:pt x="99863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84" y="86029"/>
                  </a:lnTo>
                  <a:close/>
                </a:path>
                <a:path w="571500" h="302259">
                  <a:moveTo>
                    <a:pt x="134594" y="86029"/>
                  </a:moveTo>
                  <a:lnTo>
                    <a:pt x="129171" y="86029"/>
                  </a:lnTo>
                  <a:lnTo>
                    <a:pt x="129171" y="119087"/>
                  </a:lnTo>
                  <a:lnTo>
                    <a:pt x="134594" y="119087"/>
                  </a:lnTo>
                  <a:lnTo>
                    <a:pt x="134594" y="86029"/>
                  </a:lnTo>
                  <a:close/>
                </a:path>
                <a:path w="571500" h="302259">
                  <a:moveTo>
                    <a:pt x="142332" y="86029"/>
                  </a:moveTo>
                  <a:lnTo>
                    <a:pt x="134670" y="86029"/>
                  </a:lnTo>
                  <a:lnTo>
                    <a:pt x="167754" y="119087"/>
                  </a:lnTo>
                  <a:lnTo>
                    <a:pt x="178815" y="119087"/>
                  </a:lnTo>
                  <a:lnTo>
                    <a:pt x="183654" y="114249"/>
                  </a:lnTo>
                  <a:lnTo>
                    <a:pt x="170573" y="114249"/>
                  </a:lnTo>
                  <a:lnTo>
                    <a:pt x="142332" y="86029"/>
                  </a:lnTo>
                  <a:close/>
                </a:path>
                <a:path w="571500" h="302259">
                  <a:moveTo>
                    <a:pt x="217525" y="86029"/>
                  </a:moveTo>
                  <a:lnTo>
                    <a:pt x="212102" y="86029"/>
                  </a:lnTo>
                  <a:lnTo>
                    <a:pt x="212102" y="119087"/>
                  </a:lnTo>
                  <a:lnTo>
                    <a:pt x="217525" y="119087"/>
                  </a:lnTo>
                  <a:lnTo>
                    <a:pt x="217525" y="86029"/>
                  </a:lnTo>
                  <a:close/>
                </a:path>
                <a:path w="571500" h="302259">
                  <a:moveTo>
                    <a:pt x="225209" y="86029"/>
                  </a:moveTo>
                  <a:lnTo>
                    <a:pt x="217576" y="86029"/>
                  </a:lnTo>
                  <a:lnTo>
                    <a:pt x="250634" y="119087"/>
                  </a:lnTo>
                  <a:lnTo>
                    <a:pt x="261696" y="119087"/>
                  </a:lnTo>
                  <a:lnTo>
                    <a:pt x="265621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09" y="86029"/>
                  </a:lnTo>
                  <a:close/>
                </a:path>
                <a:path w="571500" h="302259">
                  <a:moveTo>
                    <a:pt x="300431" y="86029"/>
                  </a:moveTo>
                  <a:lnTo>
                    <a:pt x="295020" y="86029"/>
                  </a:lnTo>
                  <a:lnTo>
                    <a:pt x="295020" y="119087"/>
                  </a:lnTo>
                  <a:lnTo>
                    <a:pt x="300431" y="119087"/>
                  </a:lnTo>
                  <a:lnTo>
                    <a:pt x="300431" y="86029"/>
                  </a:lnTo>
                  <a:close/>
                </a:path>
                <a:path w="571500" h="302259">
                  <a:moveTo>
                    <a:pt x="308099" y="86029"/>
                  </a:moveTo>
                  <a:lnTo>
                    <a:pt x="300431" y="86029"/>
                  </a:lnTo>
                  <a:lnTo>
                    <a:pt x="333502" y="119087"/>
                  </a:lnTo>
                  <a:lnTo>
                    <a:pt x="504583" y="119087"/>
                  </a:lnTo>
                  <a:lnTo>
                    <a:pt x="507809" y="115862"/>
                  </a:lnTo>
                  <a:lnTo>
                    <a:pt x="337908" y="115862"/>
                  </a:lnTo>
                  <a:lnTo>
                    <a:pt x="308099" y="86029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09" y="115862"/>
                  </a:lnTo>
                  <a:lnTo>
                    <a:pt x="509028" y="114642"/>
                  </a:lnTo>
                  <a:lnTo>
                    <a:pt x="501370" y="114642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63" y="115163"/>
                  </a:lnTo>
                  <a:lnTo>
                    <a:pt x="129019" y="86029"/>
                  </a:lnTo>
                  <a:lnTo>
                    <a:pt x="142332" y="86029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21" y="115163"/>
                  </a:lnTo>
                  <a:lnTo>
                    <a:pt x="294766" y="86029"/>
                  </a:lnTo>
                  <a:lnTo>
                    <a:pt x="308099" y="86029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46"/>
                  </a:moveTo>
                  <a:lnTo>
                    <a:pt x="538454" y="77546"/>
                  </a:lnTo>
                  <a:lnTo>
                    <a:pt x="501370" y="114642"/>
                  </a:lnTo>
                  <a:lnTo>
                    <a:pt x="509028" y="114642"/>
                  </a:lnTo>
                  <a:lnTo>
                    <a:pt x="546125" y="77546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49"/>
                  </a:lnTo>
                  <a:lnTo>
                    <a:pt x="175983" y="114249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49"/>
                  </a:lnTo>
                  <a:lnTo>
                    <a:pt x="183654" y="114249"/>
                  </a:lnTo>
                  <a:lnTo>
                    <a:pt x="211874" y="86029"/>
                  </a:lnTo>
                  <a:lnTo>
                    <a:pt x="225209" y="86029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44"/>
                  </a:lnTo>
                  <a:lnTo>
                    <a:pt x="115074" y="76644"/>
                  </a:lnTo>
                  <a:lnTo>
                    <a:pt x="441363" y="6718"/>
                  </a:lnTo>
                  <a:lnTo>
                    <a:pt x="456108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8" y="6718"/>
                  </a:moveTo>
                  <a:lnTo>
                    <a:pt x="441363" y="6718"/>
                  </a:lnTo>
                  <a:lnTo>
                    <a:pt x="406666" y="76644"/>
                  </a:lnTo>
                  <a:lnTo>
                    <a:pt x="412724" y="76644"/>
                  </a:lnTo>
                  <a:lnTo>
                    <a:pt x="425348" y="51219"/>
                  </a:lnTo>
                  <a:lnTo>
                    <a:pt x="431747" y="51219"/>
                  </a:lnTo>
                  <a:lnTo>
                    <a:pt x="428752" y="46456"/>
                  </a:lnTo>
                  <a:lnTo>
                    <a:pt x="441735" y="37782"/>
                  </a:lnTo>
                  <a:lnTo>
                    <a:pt x="431990" y="37782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16"/>
                  </a:lnTo>
                  <a:lnTo>
                    <a:pt x="458165" y="8216"/>
                  </a:lnTo>
                  <a:lnTo>
                    <a:pt x="456108" y="6718"/>
                  </a:lnTo>
                  <a:close/>
                </a:path>
                <a:path w="571500" h="302259">
                  <a:moveTo>
                    <a:pt x="431747" y="51219"/>
                  </a:moveTo>
                  <a:lnTo>
                    <a:pt x="425348" y="51219"/>
                  </a:lnTo>
                  <a:lnTo>
                    <a:pt x="441375" y="76644"/>
                  </a:lnTo>
                  <a:lnTo>
                    <a:pt x="448983" y="76644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7" y="51219"/>
                  </a:lnTo>
                  <a:close/>
                </a:path>
                <a:path w="571500" h="302259">
                  <a:moveTo>
                    <a:pt x="458165" y="8216"/>
                  </a:moveTo>
                  <a:lnTo>
                    <a:pt x="448983" y="8216"/>
                  </a:lnTo>
                  <a:lnTo>
                    <a:pt x="536663" y="72135"/>
                  </a:lnTo>
                  <a:lnTo>
                    <a:pt x="545896" y="72135"/>
                  </a:lnTo>
                  <a:lnTo>
                    <a:pt x="458165" y="8216"/>
                  </a:lnTo>
                  <a:close/>
                </a:path>
                <a:path w="571500" h="302259">
                  <a:moveTo>
                    <a:pt x="448983" y="36563"/>
                  </a:moveTo>
                  <a:lnTo>
                    <a:pt x="443560" y="36563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63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82"/>
                  </a:lnTo>
                  <a:lnTo>
                    <a:pt x="441735" y="37782"/>
                  </a:lnTo>
                  <a:lnTo>
                    <a:pt x="443560" y="36563"/>
                  </a:lnTo>
                  <a:lnTo>
                    <a:pt x="448983" y="36563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113" y="6513089"/>
              <a:ext cx="211455" cy="1902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003" y="6513088"/>
              <a:ext cx="211467" cy="19029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39991" y="6512890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894"/>
                  </a:lnTo>
                  <a:lnTo>
                    <a:pt x="13398" y="244894"/>
                  </a:lnTo>
                  <a:lnTo>
                    <a:pt x="13398" y="238175"/>
                  </a:lnTo>
                  <a:lnTo>
                    <a:pt x="67106" y="238175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894"/>
                  </a:lnTo>
                  <a:lnTo>
                    <a:pt x="87198" y="244894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894"/>
                  </a:lnTo>
                  <a:lnTo>
                    <a:pt x="160959" y="244894"/>
                  </a:lnTo>
                  <a:lnTo>
                    <a:pt x="160959" y="238175"/>
                  </a:lnTo>
                  <a:lnTo>
                    <a:pt x="214668" y="238175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90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90"/>
                  </a:lnTo>
                  <a:lnTo>
                    <a:pt x="221335" y="224790"/>
                  </a:lnTo>
                  <a:lnTo>
                    <a:pt x="221335" y="285165"/>
                  </a:lnTo>
                  <a:lnTo>
                    <a:pt x="234746" y="285165"/>
                  </a:lnTo>
                  <a:lnTo>
                    <a:pt x="234746" y="258330"/>
                  </a:lnTo>
                  <a:lnTo>
                    <a:pt x="288429" y="258330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75"/>
                  </a:lnTo>
                  <a:lnTo>
                    <a:pt x="361022" y="238175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75"/>
                  </a:moveTo>
                  <a:lnTo>
                    <a:pt x="422541" y="224790"/>
                  </a:lnTo>
                  <a:lnTo>
                    <a:pt x="422541" y="244906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06"/>
                  </a:lnTo>
                  <a:lnTo>
                    <a:pt x="389039" y="238175"/>
                  </a:lnTo>
                  <a:lnTo>
                    <a:pt x="415874" y="238175"/>
                  </a:lnTo>
                  <a:lnTo>
                    <a:pt x="422541" y="244906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75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75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75"/>
                  </a:lnTo>
                  <a:lnTo>
                    <a:pt x="526884" y="238175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90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90"/>
                  </a:lnTo>
                  <a:lnTo>
                    <a:pt x="547001" y="224790"/>
                  </a:lnTo>
                  <a:lnTo>
                    <a:pt x="547001" y="285165"/>
                  </a:lnTo>
                  <a:lnTo>
                    <a:pt x="560412" y="285165"/>
                  </a:lnTo>
                  <a:lnTo>
                    <a:pt x="560412" y="258330"/>
                  </a:lnTo>
                  <a:lnTo>
                    <a:pt x="614121" y="258330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75"/>
                  </a:moveTo>
                  <a:lnTo>
                    <a:pt x="674433" y="224790"/>
                  </a:lnTo>
                  <a:lnTo>
                    <a:pt x="674433" y="244906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06"/>
                  </a:lnTo>
                  <a:lnTo>
                    <a:pt x="640918" y="238175"/>
                  </a:lnTo>
                  <a:lnTo>
                    <a:pt x="667766" y="238175"/>
                  </a:lnTo>
                  <a:lnTo>
                    <a:pt x="674433" y="244906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75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75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894"/>
                  </a:lnTo>
                  <a:lnTo>
                    <a:pt x="707974" y="244894"/>
                  </a:lnTo>
                  <a:lnTo>
                    <a:pt x="707974" y="238175"/>
                  </a:lnTo>
                  <a:lnTo>
                    <a:pt x="761669" y="238175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12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894"/>
                  </a:lnTo>
                  <a:lnTo>
                    <a:pt x="781773" y="244894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75"/>
                  </a:lnTo>
                  <a:lnTo>
                    <a:pt x="868984" y="238175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75"/>
                  </a:lnTo>
                  <a:lnTo>
                    <a:pt x="909218" y="238175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679" y="6513086"/>
              <a:ext cx="211455" cy="190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15" cy="75600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10"/>
              <a:t>ТОВ</a:t>
            </a:r>
            <a:r>
              <a:rPr dirty="0" spc="5"/>
              <a:t> </a:t>
            </a:r>
            <a:r>
              <a:rPr dirty="0" spc="-695"/>
              <a:t>«АТОМЕНЕРГОПРОЕКТ»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39993" y="2244903"/>
            <a:ext cx="6849745" cy="4782820"/>
            <a:chOff x="539993" y="2244903"/>
            <a:chExt cx="6849745" cy="4782820"/>
          </a:xfrm>
        </p:grpSpPr>
        <p:sp>
          <p:nvSpPr>
            <p:cNvPr id="5" name="object 5" descr=""/>
            <p:cNvSpPr/>
            <p:nvPr/>
          </p:nvSpPr>
          <p:spPr>
            <a:xfrm>
              <a:off x="772558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68" y="284238"/>
                  </a:moveTo>
                  <a:lnTo>
                    <a:pt x="167411" y="284238"/>
                  </a:lnTo>
                  <a:lnTo>
                    <a:pt x="167411" y="286943"/>
                  </a:lnTo>
                  <a:lnTo>
                    <a:pt x="163842" y="287629"/>
                  </a:lnTo>
                  <a:lnTo>
                    <a:pt x="161124" y="290766"/>
                  </a:lnTo>
                  <a:lnTo>
                    <a:pt x="161124" y="298780"/>
                  </a:lnTo>
                  <a:lnTo>
                    <a:pt x="164579" y="302247"/>
                  </a:lnTo>
                  <a:lnTo>
                    <a:pt x="173101" y="302247"/>
                  </a:lnTo>
                  <a:lnTo>
                    <a:pt x="175973" y="299364"/>
                  </a:lnTo>
                  <a:lnTo>
                    <a:pt x="166179" y="299364"/>
                  </a:lnTo>
                  <a:lnTo>
                    <a:pt x="163995" y="297192"/>
                  </a:lnTo>
                  <a:lnTo>
                    <a:pt x="163995" y="291871"/>
                  </a:lnTo>
                  <a:lnTo>
                    <a:pt x="166179" y="289686"/>
                  </a:lnTo>
                  <a:lnTo>
                    <a:pt x="168846" y="289686"/>
                  </a:lnTo>
                  <a:lnTo>
                    <a:pt x="170268" y="288239"/>
                  </a:lnTo>
                  <a:lnTo>
                    <a:pt x="170268" y="284238"/>
                  </a:lnTo>
                  <a:close/>
                </a:path>
                <a:path w="571500" h="302259">
                  <a:moveTo>
                    <a:pt x="175133" y="293090"/>
                  </a:moveTo>
                  <a:lnTo>
                    <a:pt x="173685" y="294538"/>
                  </a:lnTo>
                  <a:lnTo>
                    <a:pt x="173685" y="297192"/>
                  </a:lnTo>
                  <a:lnTo>
                    <a:pt x="171513" y="299364"/>
                  </a:lnTo>
                  <a:lnTo>
                    <a:pt x="175973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33" y="293090"/>
                  </a:lnTo>
                  <a:close/>
                </a:path>
                <a:path w="571500" h="302259">
                  <a:moveTo>
                    <a:pt x="180797" y="252183"/>
                  </a:moveTo>
                  <a:lnTo>
                    <a:pt x="156883" y="252183"/>
                  </a:lnTo>
                  <a:lnTo>
                    <a:pt x="155346" y="254012"/>
                  </a:lnTo>
                  <a:lnTo>
                    <a:pt x="160705" y="283121"/>
                  </a:lnTo>
                  <a:lnTo>
                    <a:pt x="162039" y="284238"/>
                  </a:lnTo>
                  <a:lnTo>
                    <a:pt x="176174" y="284238"/>
                  </a:lnTo>
                  <a:lnTo>
                    <a:pt x="177488" y="283121"/>
                  </a:lnTo>
                  <a:lnTo>
                    <a:pt x="177774" y="281520"/>
                  </a:lnTo>
                  <a:lnTo>
                    <a:pt x="182312" y="254012"/>
                  </a:lnTo>
                  <a:lnTo>
                    <a:pt x="180797" y="252183"/>
                  </a:lnTo>
                  <a:close/>
                </a:path>
                <a:path w="571500" h="302259">
                  <a:moveTo>
                    <a:pt x="165201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201" y="252183"/>
                  </a:lnTo>
                  <a:lnTo>
                    <a:pt x="165201" y="124523"/>
                  </a:lnTo>
                  <a:close/>
                </a:path>
                <a:path w="571500" h="302259">
                  <a:moveTo>
                    <a:pt x="177088" y="124523"/>
                  </a:moveTo>
                  <a:lnTo>
                    <a:pt x="171678" y="124523"/>
                  </a:lnTo>
                  <a:lnTo>
                    <a:pt x="171678" y="252183"/>
                  </a:lnTo>
                  <a:lnTo>
                    <a:pt x="177088" y="252183"/>
                  </a:lnTo>
                  <a:lnTo>
                    <a:pt x="177088" y="124523"/>
                  </a:lnTo>
                  <a:close/>
                </a:path>
                <a:path w="571500" h="302259">
                  <a:moveTo>
                    <a:pt x="570903" y="72148"/>
                  </a:moveTo>
                  <a:lnTo>
                    <a:pt x="495947" y="72148"/>
                  </a:lnTo>
                  <a:lnTo>
                    <a:pt x="495947" y="76657"/>
                  </a:lnTo>
                  <a:lnTo>
                    <a:pt x="47853" y="76657"/>
                  </a:lnTo>
                  <a:lnTo>
                    <a:pt x="0" y="124523"/>
                  </a:lnTo>
                  <a:lnTo>
                    <a:pt x="497535" y="124523"/>
                  </a:lnTo>
                  <a:lnTo>
                    <a:pt x="570903" y="197878"/>
                  </a:lnTo>
                  <a:lnTo>
                    <a:pt x="570903" y="184810"/>
                  </a:lnTo>
                  <a:lnTo>
                    <a:pt x="565480" y="184810"/>
                  </a:lnTo>
                  <a:lnTo>
                    <a:pt x="552907" y="172224"/>
                  </a:lnTo>
                  <a:lnTo>
                    <a:pt x="556734" y="168389"/>
                  </a:lnTo>
                  <a:lnTo>
                    <a:pt x="549084" y="168389"/>
                  </a:lnTo>
                  <a:lnTo>
                    <a:pt x="537197" y="156514"/>
                  </a:lnTo>
                  <a:lnTo>
                    <a:pt x="541021" y="152692"/>
                  </a:lnTo>
                  <a:lnTo>
                    <a:pt x="533361" y="152692"/>
                  </a:lnTo>
                  <a:lnTo>
                    <a:pt x="519023" y="138341"/>
                  </a:lnTo>
                  <a:lnTo>
                    <a:pt x="522857" y="134505"/>
                  </a:lnTo>
                  <a:lnTo>
                    <a:pt x="515188" y="134505"/>
                  </a:lnTo>
                  <a:lnTo>
                    <a:pt x="502183" y="121513"/>
                  </a:lnTo>
                  <a:lnTo>
                    <a:pt x="504596" y="119100"/>
                  </a:lnTo>
                  <a:lnTo>
                    <a:pt x="13081" y="119100"/>
                  </a:lnTo>
                  <a:lnTo>
                    <a:pt x="46151" y="86042"/>
                  </a:lnTo>
                  <a:lnTo>
                    <a:pt x="59486" y="86042"/>
                  </a:lnTo>
                  <a:lnTo>
                    <a:pt x="55524" y="82080"/>
                  </a:lnTo>
                  <a:lnTo>
                    <a:pt x="501383" y="82080"/>
                  </a:lnTo>
                  <a:lnTo>
                    <a:pt x="501383" y="77558"/>
                  </a:lnTo>
                  <a:lnTo>
                    <a:pt x="570903" y="77558"/>
                  </a:lnTo>
                  <a:lnTo>
                    <a:pt x="570903" y="72148"/>
                  </a:lnTo>
                  <a:close/>
                </a:path>
                <a:path w="571500" h="302259">
                  <a:moveTo>
                    <a:pt x="570903" y="159626"/>
                  </a:moveTo>
                  <a:lnTo>
                    <a:pt x="565480" y="159626"/>
                  </a:lnTo>
                  <a:lnTo>
                    <a:pt x="565480" y="184810"/>
                  </a:lnTo>
                  <a:lnTo>
                    <a:pt x="570903" y="184810"/>
                  </a:lnTo>
                  <a:lnTo>
                    <a:pt x="570903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7019" y="124523"/>
                  </a:lnTo>
                  <a:lnTo>
                    <a:pt x="387019" y="151129"/>
                  </a:lnTo>
                  <a:lnTo>
                    <a:pt x="416039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903" y="128346"/>
                  </a:moveTo>
                  <a:lnTo>
                    <a:pt x="565480" y="128346"/>
                  </a:lnTo>
                  <a:lnTo>
                    <a:pt x="565480" y="151980"/>
                  </a:lnTo>
                  <a:lnTo>
                    <a:pt x="549084" y="168389"/>
                  </a:lnTo>
                  <a:lnTo>
                    <a:pt x="556734" y="168389"/>
                  </a:lnTo>
                  <a:lnTo>
                    <a:pt x="565480" y="159626"/>
                  </a:lnTo>
                  <a:lnTo>
                    <a:pt x="570903" y="159626"/>
                  </a:lnTo>
                  <a:lnTo>
                    <a:pt x="570903" y="128346"/>
                  </a:lnTo>
                  <a:close/>
                </a:path>
                <a:path w="571500" h="302259">
                  <a:moveTo>
                    <a:pt x="570903" y="91871"/>
                  </a:moveTo>
                  <a:lnTo>
                    <a:pt x="565480" y="91871"/>
                  </a:lnTo>
                  <a:lnTo>
                    <a:pt x="565480" y="120573"/>
                  </a:lnTo>
                  <a:lnTo>
                    <a:pt x="533361" y="152692"/>
                  </a:lnTo>
                  <a:lnTo>
                    <a:pt x="541021" y="152692"/>
                  </a:lnTo>
                  <a:lnTo>
                    <a:pt x="565378" y="128346"/>
                  </a:lnTo>
                  <a:lnTo>
                    <a:pt x="570903" y="128346"/>
                  </a:lnTo>
                  <a:lnTo>
                    <a:pt x="570903" y="91871"/>
                  </a:lnTo>
                  <a:close/>
                </a:path>
                <a:path w="571500" h="302259">
                  <a:moveTo>
                    <a:pt x="570903" y="77558"/>
                  </a:moveTo>
                  <a:lnTo>
                    <a:pt x="565480" y="77558"/>
                  </a:lnTo>
                  <a:lnTo>
                    <a:pt x="565480" y="84200"/>
                  </a:lnTo>
                  <a:lnTo>
                    <a:pt x="515188" y="134505"/>
                  </a:lnTo>
                  <a:lnTo>
                    <a:pt x="522857" y="134505"/>
                  </a:lnTo>
                  <a:lnTo>
                    <a:pt x="565480" y="91871"/>
                  </a:lnTo>
                  <a:lnTo>
                    <a:pt x="570903" y="91871"/>
                  </a:lnTo>
                  <a:lnTo>
                    <a:pt x="570903" y="77558"/>
                  </a:lnTo>
                  <a:close/>
                </a:path>
                <a:path w="571500" h="302259">
                  <a:moveTo>
                    <a:pt x="51676" y="86042"/>
                  </a:moveTo>
                  <a:lnTo>
                    <a:pt x="46278" y="86042"/>
                  </a:lnTo>
                  <a:lnTo>
                    <a:pt x="46278" y="119100"/>
                  </a:lnTo>
                  <a:lnTo>
                    <a:pt x="51676" y="119100"/>
                  </a:lnTo>
                  <a:lnTo>
                    <a:pt x="51676" y="86042"/>
                  </a:lnTo>
                  <a:close/>
                </a:path>
                <a:path w="571500" h="302259">
                  <a:moveTo>
                    <a:pt x="59486" y="86042"/>
                  </a:moveTo>
                  <a:lnTo>
                    <a:pt x="51816" y="86042"/>
                  </a:lnTo>
                  <a:lnTo>
                    <a:pt x="84886" y="119100"/>
                  </a:lnTo>
                  <a:lnTo>
                    <a:pt x="95961" y="119100"/>
                  </a:lnTo>
                  <a:lnTo>
                    <a:pt x="99899" y="115163"/>
                  </a:lnTo>
                  <a:lnTo>
                    <a:pt x="92214" y="115163"/>
                  </a:lnTo>
                  <a:lnTo>
                    <a:pt x="92214" y="113360"/>
                  </a:lnTo>
                  <a:lnTo>
                    <a:pt x="86804" y="113360"/>
                  </a:lnTo>
                  <a:lnTo>
                    <a:pt x="59486" y="86042"/>
                  </a:lnTo>
                  <a:close/>
                </a:path>
                <a:path w="571500" h="302259">
                  <a:moveTo>
                    <a:pt x="134607" y="86042"/>
                  </a:moveTo>
                  <a:lnTo>
                    <a:pt x="129197" y="86042"/>
                  </a:lnTo>
                  <a:lnTo>
                    <a:pt x="129197" y="119100"/>
                  </a:lnTo>
                  <a:lnTo>
                    <a:pt x="134607" y="119100"/>
                  </a:lnTo>
                  <a:lnTo>
                    <a:pt x="134607" y="86042"/>
                  </a:lnTo>
                  <a:close/>
                </a:path>
                <a:path w="571500" h="302259">
                  <a:moveTo>
                    <a:pt x="142367" y="86042"/>
                  </a:moveTo>
                  <a:lnTo>
                    <a:pt x="134696" y="86042"/>
                  </a:lnTo>
                  <a:lnTo>
                    <a:pt x="167767" y="119100"/>
                  </a:lnTo>
                  <a:lnTo>
                    <a:pt x="178828" y="119100"/>
                  </a:lnTo>
                  <a:lnTo>
                    <a:pt x="183667" y="114261"/>
                  </a:lnTo>
                  <a:lnTo>
                    <a:pt x="170586" y="114261"/>
                  </a:lnTo>
                  <a:lnTo>
                    <a:pt x="142367" y="86042"/>
                  </a:lnTo>
                  <a:close/>
                </a:path>
                <a:path w="571500" h="302259">
                  <a:moveTo>
                    <a:pt x="217538" y="86042"/>
                  </a:moveTo>
                  <a:lnTo>
                    <a:pt x="212115" y="86042"/>
                  </a:lnTo>
                  <a:lnTo>
                    <a:pt x="212115" y="119100"/>
                  </a:lnTo>
                  <a:lnTo>
                    <a:pt x="217538" y="119100"/>
                  </a:lnTo>
                  <a:lnTo>
                    <a:pt x="217538" y="86042"/>
                  </a:lnTo>
                  <a:close/>
                </a:path>
                <a:path w="571500" h="302259">
                  <a:moveTo>
                    <a:pt x="225234" y="86042"/>
                  </a:moveTo>
                  <a:lnTo>
                    <a:pt x="217589" y="86042"/>
                  </a:lnTo>
                  <a:lnTo>
                    <a:pt x="250647" y="119100"/>
                  </a:lnTo>
                  <a:lnTo>
                    <a:pt x="261708" y="119100"/>
                  </a:lnTo>
                  <a:lnTo>
                    <a:pt x="265645" y="115163"/>
                  </a:lnTo>
                  <a:lnTo>
                    <a:pt x="257975" y="115163"/>
                  </a:lnTo>
                  <a:lnTo>
                    <a:pt x="257975" y="113360"/>
                  </a:lnTo>
                  <a:lnTo>
                    <a:pt x="252552" y="113360"/>
                  </a:lnTo>
                  <a:lnTo>
                    <a:pt x="225234" y="86042"/>
                  </a:lnTo>
                  <a:close/>
                </a:path>
                <a:path w="571500" h="302259">
                  <a:moveTo>
                    <a:pt x="300443" y="86042"/>
                  </a:moveTo>
                  <a:lnTo>
                    <a:pt x="295033" y="86042"/>
                  </a:lnTo>
                  <a:lnTo>
                    <a:pt x="295033" y="119100"/>
                  </a:lnTo>
                  <a:lnTo>
                    <a:pt x="300443" y="119100"/>
                  </a:lnTo>
                  <a:lnTo>
                    <a:pt x="300443" y="86042"/>
                  </a:lnTo>
                  <a:close/>
                </a:path>
                <a:path w="571500" h="302259">
                  <a:moveTo>
                    <a:pt x="308114" y="86042"/>
                  </a:moveTo>
                  <a:lnTo>
                    <a:pt x="300443" y="86042"/>
                  </a:lnTo>
                  <a:lnTo>
                    <a:pt x="333514" y="119100"/>
                  </a:lnTo>
                  <a:lnTo>
                    <a:pt x="504596" y="119100"/>
                  </a:lnTo>
                  <a:lnTo>
                    <a:pt x="507834" y="115862"/>
                  </a:lnTo>
                  <a:lnTo>
                    <a:pt x="337934" y="115862"/>
                  </a:lnTo>
                  <a:lnTo>
                    <a:pt x="308114" y="86042"/>
                  </a:lnTo>
                  <a:close/>
                </a:path>
                <a:path w="571500" h="302259">
                  <a:moveTo>
                    <a:pt x="501383" y="82080"/>
                  </a:moveTo>
                  <a:lnTo>
                    <a:pt x="337934" y="82080"/>
                  </a:lnTo>
                  <a:lnTo>
                    <a:pt x="337934" y="115862"/>
                  </a:lnTo>
                  <a:lnTo>
                    <a:pt x="507834" y="115862"/>
                  </a:lnTo>
                  <a:lnTo>
                    <a:pt x="509041" y="114655"/>
                  </a:lnTo>
                  <a:lnTo>
                    <a:pt x="501383" y="114655"/>
                  </a:lnTo>
                  <a:lnTo>
                    <a:pt x="501383" y="82080"/>
                  </a:lnTo>
                  <a:close/>
                </a:path>
                <a:path w="571500" h="302259">
                  <a:moveTo>
                    <a:pt x="138404" y="82080"/>
                  </a:moveTo>
                  <a:lnTo>
                    <a:pt x="125323" y="82080"/>
                  </a:lnTo>
                  <a:lnTo>
                    <a:pt x="92214" y="115163"/>
                  </a:lnTo>
                  <a:lnTo>
                    <a:pt x="99899" y="115163"/>
                  </a:lnTo>
                  <a:lnTo>
                    <a:pt x="129031" y="86042"/>
                  </a:lnTo>
                  <a:lnTo>
                    <a:pt x="142367" y="86042"/>
                  </a:lnTo>
                  <a:lnTo>
                    <a:pt x="138404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71" y="82080"/>
                  </a:lnTo>
                  <a:lnTo>
                    <a:pt x="257975" y="115163"/>
                  </a:lnTo>
                  <a:lnTo>
                    <a:pt x="265645" y="115163"/>
                  </a:lnTo>
                  <a:lnTo>
                    <a:pt x="294767" y="86042"/>
                  </a:lnTo>
                  <a:lnTo>
                    <a:pt x="308114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38" y="77558"/>
                  </a:moveTo>
                  <a:lnTo>
                    <a:pt x="538480" y="77558"/>
                  </a:lnTo>
                  <a:lnTo>
                    <a:pt x="501383" y="114655"/>
                  </a:lnTo>
                  <a:lnTo>
                    <a:pt x="509041" y="114655"/>
                  </a:lnTo>
                  <a:lnTo>
                    <a:pt x="546138" y="77558"/>
                  </a:lnTo>
                  <a:close/>
                </a:path>
                <a:path w="571500" h="302259">
                  <a:moveTo>
                    <a:pt x="175996" y="82080"/>
                  </a:moveTo>
                  <a:lnTo>
                    <a:pt x="170586" y="82080"/>
                  </a:lnTo>
                  <a:lnTo>
                    <a:pt x="170586" y="114261"/>
                  </a:lnTo>
                  <a:lnTo>
                    <a:pt x="175996" y="114261"/>
                  </a:lnTo>
                  <a:lnTo>
                    <a:pt x="175996" y="82080"/>
                  </a:lnTo>
                  <a:close/>
                </a:path>
                <a:path w="571500" h="302259">
                  <a:moveTo>
                    <a:pt x="221272" y="82080"/>
                  </a:moveTo>
                  <a:lnTo>
                    <a:pt x="208203" y="82080"/>
                  </a:lnTo>
                  <a:lnTo>
                    <a:pt x="175996" y="114261"/>
                  </a:lnTo>
                  <a:lnTo>
                    <a:pt x="183667" y="114261"/>
                  </a:lnTo>
                  <a:lnTo>
                    <a:pt x="211886" y="86042"/>
                  </a:lnTo>
                  <a:lnTo>
                    <a:pt x="225234" y="86042"/>
                  </a:lnTo>
                  <a:lnTo>
                    <a:pt x="221272" y="82080"/>
                  </a:lnTo>
                  <a:close/>
                </a:path>
                <a:path w="571500" h="302259">
                  <a:moveTo>
                    <a:pt x="92214" y="82080"/>
                  </a:moveTo>
                  <a:lnTo>
                    <a:pt x="86804" y="82080"/>
                  </a:lnTo>
                  <a:lnTo>
                    <a:pt x="86804" y="113360"/>
                  </a:lnTo>
                  <a:lnTo>
                    <a:pt x="92214" y="113360"/>
                  </a:lnTo>
                  <a:lnTo>
                    <a:pt x="92214" y="82080"/>
                  </a:lnTo>
                  <a:close/>
                </a:path>
                <a:path w="571500" h="302259">
                  <a:moveTo>
                    <a:pt x="257975" y="82080"/>
                  </a:moveTo>
                  <a:lnTo>
                    <a:pt x="252552" y="82080"/>
                  </a:lnTo>
                  <a:lnTo>
                    <a:pt x="252552" y="113360"/>
                  </a:lnTo>
                  <a:lnTo>
                    <a:pt x="257975" y="113360"/>
                  </a:lnTo>
                  <a:lnTo>
                    <a:pt x="257975" y="82080"/>
                  </a:lnTo>
                  <a:close/>
                </a:path>
                <a:path w="571500" h="302259">
                  <a:moveTo>
                    <a:pt x="446900" y="0"/>
                  </a:moveTo>
                  <a:lnTo>
                    <a:pt x="89230" y="76657"/>
                  </a:lnTo>
                  <a:lnTo>
                    <a:pt x="115087" y="76657"/>
                  </a:lnTo>
                  <a:lnTo>
                    <a:pt x="441375" y="6718"/>
                  </a:lnTo>
                  <a:lnTo>
                    <a:pt x="456121" y="6718"/>
                  </a:lnTo>
                  <a:lnTo>
                    <a:pt x="446900" y="0"/>
                  </a:lnTo>
                  <a:close/>
                </a:path>
                <a:path w="571500" h="302259">
                  <a:moveTo>
                    <a:pt x="456121" y="6718"/>
                  </a:moveTo>
                  <a:lnTo>
                    <a:pt x="441375" y="6718"/>
                  </a:lnTo>
                  <a:lnTo>
                    <a:pt x="406692" y="76657"/>
                  </a:lnTo>
                  <a:lnTo>
                    <a:pt x="412737" y="76657"/>
                  </a:lnTo>
                  <a:lnTo>
                    <a:pt x="425348" y="51219"/>
                  </a:lnTo>
                  <a:lnTo>
                    <a:pt x="431753" y="51219"/>
                  </a:lnTo>
                  <a:lnTo>
                    <a:pt x="428764" y="46469"/>
                  </a:lnTo>
                  <a:lnTo>
                    <a:pt x="441748" y="37795"/>
                  </a:lnTo>
                  <a:lnTo>
                    <a:pt x="432003" y="37795"/>
                  </a:lnTo>
                  <a:lnTo>
                    <a:pt x="443572" y="14465"/>
                  </a:lnTo>
                  <a:lnTo>
                    <a:pt x="448995" y="14465"/>
                  </a:lnTo>
                  <a:lnTo>
                    <a:pt x="448995" y="8229"/>
                  </a:lnTo>
                  <a:lnTo>
                    <a:pt x="458195" y="8229"/>
                  </a:lnTo>
                  <a:lnTo>
                    <a:pt x="456121" y="6718"/>
                  </a:lnTo>
                  <a:close/>
                </a:path>
                <a:path w="571500" h="302259">
                  <a:moveTo>
                    <a:pt x="431753" y="51219"/>
                  </a:moveTo>
                  <a:lnTo>
                    <a:pt x="425348" y="51219"/>
                  </a:lnTo>
                  <a:lnTo>
                    <a:pt x="441388" y="76657"/>
                  </a:lnTo>
                  <a:lnTo>
                    <a:pt x="448995" y="76657"/>
                  </a:lnTo>
                  <a:lnTo>
                    <a:pt x="448995" y="70002"/>
                  </a:lnTo>
                  <a:lnTo>
                    <a:pt x="443572" y="70002"/>
                  </a:lnTo>
                  <a:lnTo>
                    <a:pt x="431753" y="51219"/>
                  </a:lnTo>
                  <a:close/>
                </a:path>
                <a:path w="571500" h="302259">
                  <a:moveTo>
                    <a:pt x="458195" y="8229"/>
                  </a:moveTo>
                  <a:lnTo>
                    <a:pt x="448995" y="8229"/>
                  </a:lnTo>
                  <a:lnTo>
                    <a:pt x="536689" y="72148"/>
                  </a:lnTo>
                  <a:lnTo>
                    <a:pt x="545896" y="72148"/>
                  </a:lnTo>
                  <a:lnTo>
                    <a:pt x="544741" y="71285"/>
                  </a:lnTo>
                  <a:lnTo>
                    <a:pt x="458195" y="8229"/>
                  </a:lnTo>
                  <a:close/>
                </a:path>
                <a:path w="571500" h="302259">
                  <a:moveTo>
                    <a:pt x="448995" y="36575"/>
                  </a:moveTo>
                  <a:lnTo>
                    <a:pt x="443572" y="36575"/>
                  </a:lnTo>
                  <a:lnTo>
                    <a:pt x="443572" y="70002"/>
                  </a:lnTo>
                  <a:lnTo>
                    <a:pt x="448995" y="70002"/>
                  </a:lnTo>
                  <a:lnTo>
                    <a:pt x="448995" y="36575"/>
                  </a:lnTo>
                  <a:close/>
                </a:path>
                <a:path w="571500" h="302259">
                  <a:moveTo>
                    <a:pt x="448995" y="14465"/>
                  </a:moveTo>
                  <a:lnTo>
                    <a:pt x="443572" y="14465"/>
                  </a:lnTo>
                  <a:lnTo>
                    <a:pt x="443572" y="30060"/>
                  </a:lnTo>
                  <a:lnTo>
                    <a:pt x="432003" y="37795"/>
                  </a:lnTo>
                  <a:lnTo>
                    <a:pt x="441748" y="37795"/>
                  </a:lnTo>
                  <a:lnTo>
                    <a:pt x="443572" y="36575"/>
                  </a:lnTo>
                  <a:lnTo>
                    <a:pt x="448995" y="36575"/>
                  </a:lnTo>
                  <a:lnTo>
                    <a:pt x="448995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07" y="6742248"/>
              <a:ext cx="211454" cy="19028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997" y="6742247"/>
              <a:ext cx="211467" cy="19028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094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094" y="285153"/>
                  </a:lnTo>
                  <a:lnTo>
                    <a:pt x="67094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094" y="258318"/>
                  </a:lnTo>
                  <a:lnTo>
                    <a:pt x="67094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094" y="238188"/>
                  </a:lnTo>
                  <a:lnTo>
                    <a:pt x="67094" y="224777"/>
                  </a:lnTo>
                  <a:close/>
                </a:path>
                <a:path w="909319" h="285750">
                  <a:moveTo>
                    <a:pt x="140881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85" y="244906"/>
                  </a:lnTo>
                  <a:lnTo>
                    <a:pt x="87185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85" y="285153"/>
                  </a:lnTo>
                  <a:lnTo>
                    <a:pt x="87185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81" y="285153"/>
                  </a:lnTo>
                  <a:lnTo>
                    <a:pt x="140881" y="224777"/>
                  </a:lnTo>
                  <a:close/>
                </a:path>
                <a:path w="909319" h="285750">
                  <a:moveTo>
                    <a:pt x="214655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55" y="285153"/>
                  </a:lnTo>
                  <a:lnTo>
                    <a:pt x="214655" y="271754"/>
                  </a:lnTo>
                  <a:lnTo>
                    <a:pt x="167690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55" y="258318"/>
                  </a:lnTo>
                  <a:lnTo>
                    <a:pt x="214655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55" y="238188"/>
                  </a:lnTo>
                  <a:lnTo>
                    <a:pt x="214655" y="224777"/>
                  </a:lnTo>
                  <a:close/>
                </a:path>
                <a:path w="909319" h="285750">
                  <a:moveTo>
                    <a:pt x="288442" y="238188"/>
                  </a:moveTo>
                  <a:lnTo>
                    <a:pt x="274993" y="224777"/>
                  </a:lnTo>
                  <a:lnTo>
                    <a:pt x="274993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93" y="244906"/>
                  </a:lnTo>
                  <a:lnTo>
                    <a:pt x="274993" y="224777"/>
                  </a:lnTo>
                  <a:lnTo>
                    <a:pt x="221348" y="224777"/>
                  </a:lnTo>
                  <a:lnTo>
                    <a:pt x="221348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42" y="258318"/>
                  </a:lnTo>
                  <a:lnTo>
                    <a:pt x="288442" y="244906"/>
                  </a:lnTo>
                  <a:lnTo>
                    <a:pt x="288442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54" y="224790"/>
                  </a:lnTo>
                  <a:lnTo>
                    <a:pt x="422554" y="244919"/>
                  </a:lnTo>
                  <a:lnTo>
                    <a:pt x="422554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54" y="244919"/>
                  </a:lnTo>
                  <a:lnTo>
                    <a:pt x="422554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54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62" y="0"/>
                  </a:lnTo>
                  <a:lnTo>
                    <a:pt x="232562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08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08" y="258318"/>
                  </a:lnTo>
                  <a:lnTo>
                    <a:pt x="614108" y="244906"/>
                  </a:lnTo>
                  <a:lnTo>
                    <a:pt x="614108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87" y="265049"/>
                  </a:lnTo>
                  <a:lnTo>
                    <a:pt x="634187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87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87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79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62" y="224777"/>
                  </a:lnTo>
                  <a:lnTo>
                    <a:pt x="768362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79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37" y="224777"/>
                  </a:lnTo>
                  <a:lnTo>
                    <a:pt x="842137" y="238188"/>
                  </a:lnTo>
                  <a:lnTo>
                    <a:pt x="868972" y="238188"/>
                  </a:lnTo>
                  <a:lnTo>
                    <a:pt x="868972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673" y="6742246"/>
              <a:ext cx="211455" cy="1902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2287" y="2244903"/>
              <a:ext cx="2215045" cy="153014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157" y="2244903"/>
              <a:ext cx="2215045" cy="153014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4157" y="3858361"/>
              <a:ext cx="2215045" cy="153015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2287" y="3858361"/>
              <a:ext cx="2215045" cy="153015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5721995" y="4551130"/>
            <a:ext cx="1113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FFFFFF"/>
                </a:solidFill>
                <a:latin typeface="Lucida Sans Unicode"/>
                <a:cs typeface="Lucida Sans Unicode"/>
              </a:rPr>
              <a:t>Девелопмент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39995" y="2244900"/>
            <a:ext cx="2244725" cy="3143885"/>
          </a:xfrm>
          <a:custGeom>
            <a:avLst/>
            <a:gdLst/>
            <a:ahLst/>
            <a:cxnLst/>
            <a:rect l="l" t="t" r="r" b="b"/>
            <a:pathLst>
              <a:path w="2244725" h="3143885">
                <a:moveTo>
                  <a:pt x="2094788" y="0"/>
                </a:moveTo>
                <a:lnTo>
                  <a:pt x="149821" y="0"/>
                </a:lnTo>
                <a:lnTo>
                  <a:pt x="102468" y="7637"/>
                </a:lnTo>
                <a:lnTo>
                  <a:pt x="61340" y="28903"/>
                </a:lnTo>
                <a:lnTo>
                  <a:pt x="28908" y="61332"/>
                </a:lnTo>
                <a:lnTo>
                  <a:pt x="7638" y="102456"/>
                </a:lnTo>
                <a:lnTo>
                  <a:pt x="0" y="149809"/>
                </a:lnTo>
                <a:lnTo>
                  <a:pt x="0" y="2993783"/>
                </a:lnTo>
                <a:lnTo>
                  <a:pt x="7638" y="3041142"/>
                </a:lnTo>
                <a:lnTo>
                  <a:pt x="28908" y="3082270"/>
                </a:lnTo>
                <a:lnTo>
                  <a:pt x="61340" y="3114701"/>
                </a:lnTo>
                <a:lnTo>
                  <a:pt x="102468" y="3135968"/>
                </a:lnTo>
                <a:lnTo>
                  <a:pt x="149821" y="3143605"/>
                </a:lnTo>
                <a:lnTo>
                  <a:pt x="2094788" y="3143605"/>
                </a:lnTo>
                <a:lnTo>
                  <a:pt x="2142147" y="3135968"/>
                </a:lnTo>
                <a:lnTo>
                  <a:pt x="2183275" y="3114701"/>
                </a:lnTo>
                <a:lnTo>
                  <a:pt x="2215706" y="3082270"/>
                </a:lnTo>
                <a:lnTo>
                  <a:pt x="2236973" y="3041142"/>
                </a:lnTo>
                <a:lnTo>
                  <a:pt x="2244610" y="2993783"/>
                </a:lnTo>
                <a:lnTo>
                  <a:pt x="2244610" y="149809"/>
                </a:lnTo>
                <a:lnTo>
                  <a:pt x="2236973" y="102456"/>
                </a:lnTo>
                <a:lnTo>
                  <a:pt x="2215706" y="61332"/>
                </a:lnTo>
                <a:lnTo>
                  <a:pt x="2183275" y="28903"/>
                </a:lnTo>
                <a:lnTo>
                  <a:pt x="2142147" y="7637"/>
                </a:lnTo>
                <a:lnTo>
                  <a:pt x="2094788" y="0"/>
                </a:lnTo>
                <a:close/>
              </a:path>
            </a:pathLst>
          </a:custGeom>
          <a:solidFill>
            <a:srgbClr val="EF82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091115" y="2679219"/>
            <a:ext cx="8756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65" b="1">
                <a:solidFill>
                  <a:srgbClr val="FFFFFF"/>
                </a:solidFill>
                <a:latin typeface="Calibri"/>
                <a:cs typeface="Calibri"/>
              </a:rPr>
              <a:t>ПОСЛУГИ: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91115" y="3354808"/>
            <a:ext cx="1004569" cy="645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F1720"/>
                </a:solidFill>
                <a:latin typeface="Lucida Sans Unicode"/>
                <a:cs typeface="Lucida Sans Unicode"/>
              </a:rPr>
              <a:t>Генпідрядні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solidFill>
                  <a:srgbClr val="0F1720"/>
                </a:solidFill>
                <a:latin typeface="Lucida Sans Unicode"/>
                <a:cs typeface="Lucida Sans Unicode"/>
              </a:rPr>
              <a:t>Субпідрядні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91115" y="4228669"/>
            <a:ext cx="10179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F1720"/>
                </a:solidFill>
                <a:latin typeface="Lucida Sans Unicode"/>
                <a:cs typeface="Lucida Sans Unicode"/>
              </a:rPr>
              <a:t>Транспортні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91115" y="4665600"/>
            <a:ext cx="10045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F1720"/>
                </a:solidFill>
                <a:latin typeface="Lucida Sans Unicode"/>
                <a:cs typeface="Lucida Sans Unicode"/>
              </a:rPr>
              <a:t>Cпецтехніка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60986" y="2753133"/>
            <a:ext cx="1380490" cy="467359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dirty="0" sz="1200" spc="50">
                <a:solidFill>
                  <a:srgbClr val="FFFFFF"/>
                </a:solidFill>
                <a:latin typeface="Lucida Sans Unicode"/>
                <a:cs typeface="Lucida Sans Unicode"/>
              </a:rPr>
              <a:t>Ремонтні</a:t>
            </a:r>
            <a:r>
              <a:rPr dirty="0" sz="12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роботи</a:t>
            </a:r>
            <a:endParaRPr sz="1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200" spc="125" b="1">
                <a:solidFill>
                  <a:srgbClr val="EF8222"/>
                </a:solidFill>
                <a:latin typeface="Calibri"/>
                <a:cs typeface="Calibri"/>
              </a:rPr>
              <a:t>під</a:t>
            </a:r>
            <a:r>
              <a:rPr dirty="0" sz="1200" spc="65" b="1">
                <a:solidFill>
                  <a:srgbClr val="EF8222"/>
                </a:solidFill>
                <a:latin typeface="Calibri"/>
                <a:cs typeface="Calibri"/>
              </a:rPr>
              <a:t> </a:t>
            </a:r>
            <a:r>
              <a:rPr dirty="0" sz="1200" spc="155" b="1">
                <a:solidFill>
                  <a:srgbClr val="EF8222"/>
                </a:solidFill>
                <a:latin typeface="Calibri"/>
                <a:cs typeface="Calibri"/>
              </a:rPr>
              <a:t>ключ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413331" y="2752827"/>
            <a:ext cx="1730375" cy="467359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Будівництво</a:t>
            </a:r>
            <a:endParaRPr sz="1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200" spc="165" b="1">
                <a:solidFill>
                  <a:srgbClr val="EF8222"/>
                </a:solidFill>
                <a:latin typeface="Calibri"/>
                <a:cs typeface="Calibri"/>
              </a:rPr>
              <a:t>котеджних</a:t>
            </a:r>
            <a:r>
              <a:rPr dirty="0" sz="1200" spc="65" b="1">
                <a:solidFill>
                  <a:srgbClr val="EF8222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EF8222"/>
                </a:solidFill>
                <a:latin typeface="Calibri"/>
                <a:cs typeface="Calibri"/>
              </a:rPr>
              <a:t>містечок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140285" y="4200628"/>
            <a:ext cx="1621790" cy="688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208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Будівництво </a:t>
            </a:r>
            <a:r>
              <a:rPr dirty="0" sz="1200" spc="160" b="1">
                <a:solidFill>
                  <a:srgbClr val="EF8222"/>
                </a:solidFill>
                <a:latin typeface="Calibri"/>
                <a:cs typeface="Calibri"/>
              </a:rPr>
              <a:t>нежитлових </a:t>
            </a:r>
            <a:r>
              <a:rPr dirty="0" sz="1200" spc="140" b="1">
                <a:solidFill>
                  <a:srgbClr val="EF8222"/>
                </a:solidFill>
                <a:latin typeface="Calibri"/>
                <a:cs typeface="Calibri"/>
              </a:rPr>
              <a:t>будівель</a:t>
            </a:r>
            <a:r>
              <a:rPr dirty="0" sz="1200" spc="80" b="1">
                <a:solidFill>
                  <a:srgbClr val="EF8222"/>
                </a:solidFill>
                <a:latin typeface="Calibri"/>
                <a:cs typeface="Calibri"/>
              </a:rPr>
              <a:t> </a:t>
            </a:r>
            <a:r>
              <a:rPr dirty="0" sz="1200" spc="155" b="1">
                <a:solidFill>
                  <a:srgbClr val="EF8222"/>
                </a:solidFill>
                <a:latin typeface="Calibri"/>
                <a:cs typeface="Calibri"/>
              </a:rPr>
              <a:t>та</a:t>
            </a:r>
            <a:r>
              <a:rPr dirty="0" sz="1200" spc="85" b="1">
                <a:solidFill>
                  <a:srgbClr val="EF8222"/>
                </a:solidFill>
                <a:latin typeface="Calibri"/>
                <a:cs typeface="Calibri"/>
              </a:rPr>
              <a:t> </a:t>
            </a:r>
            <a:r>
              <a:rPr dirty="0" sz="1200" spc="155" b="1">
                <a:solidFill>
                  <a:srgbClr val="EF8222"/>
                </a:solidFill>
                <a:latin typeface="Calibri"/>
                <a:cs typeface="Calibri"/>
              </a:rPr>
              <a:t>споруд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60056"/>
                </a:lnTo>
                <a:lnTo>
                  <a:pt x="10692003" y="7560056"/>
                </a:lnTo>
                <a:lnTo>
                  <a:pt x="10692003" y="0"/>
                </a:lnTo>
                <a:close/>
              </a:path>
            </a:pathLst>
          </a:custGeom>
          <a:solidFill>
            <a:srgbClr val="0F17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9997" y="4081257"/>
            <a:ext cx="3175000" cy="2265045"/>
          </a:xfrm>
          <a:custGeom>
            <a:avLst/>
            <a:gdLst/>
            <a:ahLst/>
            <a:cxnLst/>
            <a:rect l="l" t="t" r="r" b="b"/>
            <a:pathLst>
              <a:path w="3175000" h="2265045">
                <a:moveTo>
                  <a:pt x="3015703" y="0"/>
                </a:moveTo>
                <a:lnTo>
                  <a:pt x="158940" y="0"/>
                </a:lnTo>
                <a:lnTo>
                  <a:pt x="108702" y="8103"/>
                </a:lnTo>
                <a:lnTo>
                  <a:pt x="65071" y="30669"/>
                </a:lnTo>
                <a:lnTo>
                  <a:pt x="30665" y="65076"/>
                </a:lnTo>
                <a:lnTo>
                  <a:pt x="8102" y="108707"/>
                </a:lnTo>
                <a:lnTo>
                  <a:pt x="0" y="158940"/>
                </a:lnTo>
                <a:lnTo>
                  <a:pt x="0" y="2105571"/>
                </a:lnTo>
                <a:lnTo>
                  <a:pt x="8102" y="2155809"/>
                </a:lnTo>
                <a:lnTo>
                  <a:pt x="30665" y="2199440"/>
                </a:lnTo>
                <a:lnTo>
                  <a:pt x="65071" y="2233845"/>
                </a:lnTo>
                <a:lnTo>
                  <a:pt x="108702" y="2256408"/>
                </a:lnTo>
                <a:lnTo>
                  <a:pt x="158940" y="2264511"/>
                </a:lnTo>
                <a:lnTo>
                  <a:pt x="3015703" y="2264511"/>
                </a:lnTo>
                <a:lnTo>
                  <a:pt x="3065942" y="2256408"/>
                </a:lnTo>
                <a:lnTo>
                  <a:pt x="3109572" y="2233845"/>
                </a:lnTo>
                <a:lnTo>
                  <a:pt x="3143978" y="2199440"/>
                </a:lnTo>
                <a:lnTo>
                  <a:pt x="3166541" y="2155809"/>
                </a:lnTo>
                <a:lnTo>
                  <a:pt x="3174644" y="2105571"/>
                </a:lnTo>
                <a:lnTo>
                  <a:pt x="3174644" y="158940"/>
                </a:lnTo>
                <a:lnTo>
                  <a:pt x="3166541" y="108707"/>
                </a:lnTo>
                <a:lnTo>
                  <a:pt x="3143978" y="65076"/>
                </a:lnTo>
                <a:lnTo>
                  <a:pt x="3109572" y="30669"/>
                </a:lnTo>
                <a:lnTo>
                  <a:pt x="3065942" y="8103"/>
                </a:lnTo>
                <a:lnTo>
                  <a:pt x="3015703" y="0"/>
                </a:lnTo>
                <a:close/>
              </a:path>
            </a:pathLst>
          </a:custGeom>
          <a:solidFill>
            <a:srgbClr val="333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763046" y="4081257"/>
            <a:ext cx="3175000" cy="2265045"/>
          </a:xfrm>
          <a:custGeom>
            <a:avLst/>
            <a:gdLst/>
            <a:ahLst/>
            <a:cxnLst/>
            <a:rect l="l" t="t" r="r" b="b"/>
            <a:pathLst>
              <a:path w="3175000" h="2265045">
                <a:moveTo>
                  <a:pt x="3015691" y="0"/>
                </a:moveTo>
                <a:lnTo>
                  <a:pt x="158940" y="0"/>
                </a:lnTo>
                <a:lnTo>
                  <a:pt x="108702" y="8103"/>
                </a:lnTo>
                <a:lnTo>
                  <a:pt x="65071" y="30669"/>
                </a:lnTo>
                <a:lnTo>
                  <a:pt x="30665" y="65076"/>
                </a:lnTo>
                <a:lnTo>
                  <a:pt x="8102" y="108707"/>
                </a:lnTo>
                <a:lnTo>
                  <a:pt x="0" y="158940"/>
                </a:lnTo>
                <a:lnTo>
                  <a:pt x="0" y="2105571"/>
                </a:lnTo>
                <a:lnTo>
                  <a:pt x="8102" y="2155809"/>
                </a:lnTo>
                <a:lnTo>
                  <a:pt x="30665" y="2199440"/>
                </a:lnTo>
                <a:lnTo>
                  <a:pt x="65071" y="2233845"/>
                </a:lnTo>
                <a:lnTo>
                  <a:pt x="108702" y="2256408"/>
                </a:lnTo>
                <a:lnTo>
                  <a:pt x="158940" y="2264511"/>
                </a:lnTo>
                <a:lnTo>
                  <a:pt x="3015691" y="2264511"/>
                </a:lnTo>
                <a:lnTo>
                  <a:pt x="3065934" y="2256408"/>
                </a:lnTo>
                <a:lnTo>
                  <a:pt x="3109565" y="2233845"/>
                </a:lnTo>
                <a:lnTo>
                  <a:pt x="3143969" y="2199440"/>
                </a:lnTo>
                <a:lnTo>
                  <a:pt x="3166530" y="2155809"/>
                </a:lnTo>
                <a:lnTo>
                  <a:pt x="3174631" y="2105571"/>
                </a:lnTo>
                <a:lnTo>
                  <a:pt x="3174631" y="158940"/>
                </a:lnTo>
                <a:lnTo>
                  <a:pt x="3166530" y="108707"/>
                </a:lnTo>
                <a:lnTo>
                  <a:pt x="3143969" y="65076"/>
                </a:lnTo>
                <a:lnTo>
                  <a:pt x="3109565" y="30669"/>
                </a:lnTo>
                <a:lnTo>
                  <a:pt x="3065934" y="8103"/>
                </a:lnTo>
                <a:lnTo>
                  <a:pt x="3015691" y="0"/>
                </a:lnTo>
                <a:close/>
              </a:path>
            </a:pathLst>
          </a:custGeom>
          <a:solidFill>
            <a:srgbClr val="333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986080" y="4081257"/>
            <a:ext cx="3175000" cy="2265045"/>
          </a:xfrm>
          <a:custGeom>
            <a:avLst/>
            <a:gdLst/>
            <a:ahLst/>
            <a:cxnLst/>
            <a:rect l="l" t="t" r="r" b="b"/>
            <a:pathLst>
              <a:path w="3175000" h="2265045">
                <a:moveTo>
                  <a:pt x="3015703" y="0"/>
                </a:moveTo>
                <a:lnTo>
                  <a:pt x="158927" y="0"/>
                </a:lnTo>
                <a:lnTo>
                  <a:pt x="108695" y="8103"/>
                </a:lnTo>
                <a:lnTo>
                  <a:pt x="65068" y="30669"/>
                </a:lnTo>
                <a:lnTo>
                  <a:pt x="30664" y="65076"/>
                </a:lnTo>
                <a:lnTo>
                  <a:pt x="8102" y="108707"/>
                </a:lnTo>
                <a:lnTo>
                  <a:pt x="0" y="158940"/>
                </a:lnTo>
                <a:lnTo>
                  <a:pt x="0" y="2105571"/>
                </a:lnTo>
                <a:lnTo>
                  <a:pt x="8102" y="2155809"/>
                </a:lnTo>
                <a:lnTo>
                  <a:pt x="30664" y="2199440"/>
                </a:lnTo>
                <a:lnTo>
                  <a:pt x="65068" y="2233845"/>
                </a:lnTo>
                <a:lnTo>
                  <a:pt x="108695" y="2256408"/>
                </a:lnTo>
                <a:lnTo>
                  <a:pt x="158927" y="2264511"/>
                </a:lnTo>
                <a:lnTo>
                  <a:pt x="3015703" y="2264511"/>
                </a:lnTo>
                <a:lnTo>
                  <a:pt x="3065942" y="2256408"/>
                </a:lnTo>
                <a:lnTo>
                  <a:pt x="3109572" y="2233845"/>
                </a:lnTo>
                <a:lnTo>
                  <a:pt x="3143978" y="2199440"/>
                </a:lnTo>
                <a:lnTo>
                  <a:pt x="3166541" y="2155809"/>
                </a:lnTo>
                <a:lnTo>
                  <a:pt x="3174644" y="2105571"/>
                </a:lnTo>
                <a:lnTo>
                  <a:pt x="3174644" y="158940"/>
                </a:lnTo>
                <a:lnTo>
                  <a:pt x="3166541" y="108707"/>
                </a:lnTo>
                <a:lnTo>
                  <a:pt x="3143978" y="65076"/>
                </a:lnTo>
                <a:lnTo>
                  <a:pt x="3109572" y="30669"/>
                </a:lnTo>
                <a:lnTo>
                  <a:pt x="3065942" y="8103"/>
                </a:lnTo>
                <a:lnTo>
                  <a:pt x="3015703" y="0"/>
                </a:lnTo>
                <a:close/>
              </a:path>
            </a:pathLst>
          </a:custGeom>
          <a:solidFill>
            <a:srgbClr val="333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527297" y="1687515"/>
            <a:ext cx="27832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solidFill>
                  <a:srgbClr val="FFFFFF"/>
                </a:solidFill>
                <a:latin typeface="Lucida Sans Unicode"/>
                <a:cs typeface="Lucida Sans Unicode"/>
              </a:rPr>
              <a:t>Найкращими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регіонами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для</a:t>
            </a:r>
            <a:r>
              <a:rPr dirty="0" sz="12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2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Lucida Sans Unicode"/>
                <a:cs typeface="Lucida Sans Unicode"/>
              </a:rPr>
              <a:t>є </a:t>
            </a:r>
            <a:r>
              <a:rPr dirty="0" sz="1200" spc="55">
                <a:solidFill>
                  <a:srgbClr val="FFFFFF"/>
                </a:solidFill>
                <a:latin typeface="Lucida Sans Unicode"/>
                <a:cs typeface="Lucida Sans Unicode"/>
              </a:rPr>
              <a:t>приморська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та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гірська</a:t>
            </a:r>
            <a:r>
              <a:rPr dirty="0" sz="12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місцевість.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27297" y="2312355"/>
            <a:ext cx="3098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70">
                <a:solidFill>
                  <a:srgbClr val="FFFFFF"/>
                </a:solidFill>
                <a:latin typeface="Lucida Sans Unicode"/>
                <a:cs typeface="Lucida Sans Unicode"/>
              </a:rPr>
              <a:t>ТОВ</a:t>
            </a:r>
            <a:r>
              <a:rPr dirty="0" sz="12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Lucida Sans Unicode"/>
                <a:cs typeface="Lucida Sans Unicode"/>
              </a:rPr>
              <a:t>«Атоменергнопроект»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брало 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участь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у</a:t>
            </a:r>
            <a:r>
              <a:rPr dirty="0" sz="12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будівництві</a:t>
            </a:r>
            <a:r>
              <a:rPr dirty="0" sz="12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2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12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Lucida Sans Unicode"/>
                <a:cs typeface="Lucida Sans Unicode"/>
              </a:rPr>
              <a:t>у</a:t>
            </a:r>
            <a:r>
              <a:rPr dirty="0" sz="12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Запорізькій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та</a:t>
            </a:r>
            <a:r>
              <a:rPr dirty="0" sz="12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Одеській</a:t>
            </a:r>
            <a:r>
              <a:rPr dirty="0" sz="1200" spc="7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областях</a:t>
            </a:r>
            <a:r>
              <a:rPr dirty="0" sz="12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України.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7297" y="411202"/>
            <a:ext cx="48044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90"/>
              <a:t>Місцевість</a:t>
            </a:r>
            <a:r>
              <a:rPr dirty="0" spc="5"/>
              <a:t> </a:t>
            </a:r>
            <a:r>
              <a:rPr dirty="0" spc="-1050"/>
              <a:t>для</a:t>
            </a:r>
            <a:r>
              <a:rPr dirty="0" spc="5"/>
              <a:t> </a:t>
            </a:r>
            <a:r>
              <a:rPr dirty="0" spc="-1420"/>
              <a:t>вітряків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539993" y="6569517"/>
            <a:ext cx="909319" cy="457834"/>
            <a:chOff x="539993" y="6569517"/>
            <a:chExt cx="909319" cy="457834"/>
          </a:xfrm>
        </p:grpSpPr>
        <p:sp>
          <p:nvSpPr>
            <p:cNvPr id="10" name="object 10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112" y="290766"/>
                  </a:lnTo>
                  <a:lnTo>
                    <a:pt x="161112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83"/>
                  </a:moveTo>
                  <a:lnTo>
                    <a:pt x="156870" y="252183"/>
                  </a:lnTo>
                  <a:lnTo>
                    <a:pt x="155333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6" y="281584"/>
                  </a:lnTo>
                  <a:lnTo>
                    <a:pt x="182300" y="254012"/>
                  </a:lnTo>
                  <a:lnTo>
                    <a:pt x="180784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78"/>
                  </a:lnTo>
                  <a:lnTo>
                    <a:pt x="570890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75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90" y="77558"/>
                  </a:lnTo>
                  <a:lnTo>
                    <a:pt x="570890" y="72148"/>
                  </a:lnTo>
                  <a:close/>
                </a:path>
                <a:path w="571500" h="302259">
                  <a:moveTo>
                    <a:pt x="570890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90" y="184810"/>
                  </a:lnTo>
                  <a:lnTo>
                    <a:pt x="570890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90" y="159626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71"/>
                  </a:lnTo>
                  <a:close/>
                </a:path>
                <a:path w="571500" h="302259">
                  <a:moveTo>
                    <a:pt x="570890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75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90" y="91871"/>
                  </a:lnTo>
                  <a:lnTo>
                    <a:pt x="570890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94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94" y="119100"/>
                  </a:lnTo>
                  <a:lnTo>
                    <a:pt x="134594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83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25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25" y="119100"/>
                  </a:lnTo>
                  <a:lnTo>
                    <a:pt x="217525" y="86042"/>
                  </a:lnTo>
                  <a:close/>
                </a:path>
                <a:path w="571500" h="302259">
                  <a:moveTo>
                    <a:pt x="225221" y="86042"/>
                  </a:moveTo>
                  <a:lnTo>
                    <a:pt x="217576" y="86042"/>
                  </a:lnTo>
                  <a:lnTo>
                    <a:pt x="250634" y="119100"/>
                  </a:lnTo>
                  <a:lnTo>
                    <a:pt x="261696" y="119100"/>
                  </a:lnTo>
                  <a:lnTo>
                    <a:pt x="265633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21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502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33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21" y="86042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57"/>
                  </a:lnTo>
                  <a:lnTo>
                    <a:pt x="115074" y="76657"/>
                  </a:lnTo>
                  <a:lnTo>
                    <a:pt x="441363" y="6718"/>
                  </a:lnTo>
                  <a:lnTo>
                    <a:pt x="456107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7" y="6718"/>
                  </a:moveTo>
                  <a:lnTo>
                    <a:pt x="441363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40" y="51219"/>
                  </a:lnTo>
                  <a:lnTo>
                    <a:pt x="428752" y="46469"/>
                  </a:lnTo>
                  <a:lnTo>
                    <a:pt x="441735" y="37795"/>
                  </a:lnTo>
                  <a:lnTo>
                    <a:pt x="431990" y="37795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81" y="8229"/>
                  </a:lnTo>
                  <a:lnTo>
                    <a:pt x="456107" y="6718"/>
                  </a:lnTo>
                  <a:close/>
                </a:path>
                <a:path w="571500" h="302259">
                  <a:moveTo>
                    <a:pt x="431740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0" y="51219"/>
                  </a:lnTo>
                  <a:close/>
                </a:path>
                <a:path w="571500" h="302259">
                  <a:moveTo>
                    <a:pt x="458181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81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60" y="36575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95"/>
                  </a:lnTo>
                  <a:lnTo>
                    <a:pt x="441735" y="37795"/>
                  </a:lnTo>
                  <a:lnTo>
                    <a:pt x="443560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13" y="6742249"/>
              <a:ext cx="211455" cy="1902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3" y="6742247"/>
              <a:ext cx="211467" cy="19028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771916" y="4161696"/>
            <a:ext cx="2668905" cy="1945639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49225" indent="-136525">
              <a:lnSpc>
                <a:spcPct val="100000"/>
              </a:lnSpc>
              <a:spcBef>
                <a:spcPts val="400"/>
              </a:spcBef>
              <a:buSzPct val="75000"/>
              <a:buAutoNum type="arabicPeriod"/>
              <a:tabLst>
                <a:tab pos="149225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Вітротурбіна</a:t>
            </a:r>
            <a:r>
              <a:rPr dirty="0" sz="8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Bonus,</a:t>
            </a:r>
            <a:r>
              <a:rPr dirty="0" sz="8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Київська</a:t>
            </a:r>
            <a:r>
              <a:rPr dirty="0" sz="8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43510" indent="-130810">
              <a:lnSpc>
                <a:spcPct val="100000"/>
              </a:lnSpc>
              <a:spcBef>
                <a:spcPts val="300"/>
              </a:spcBef>
              <a:buSzPct val="75000"/>
              <a:buAutoNum type="arabicPeriod"/>
              <a:tabLst>
                <a:tab pos="143510" algn="l"/>
              </a:tabLst>
            </a:pP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Старий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Самбір</a:t>
            </a:r>
            <a:r>
              <a:rPr dirty="0" sz="8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55">
                <a:solidFill>
                  <a:srgbClr val="FFFFFF"/>
                </a:solidFill>
                <a:latin typeface="Lucida Sans Unicode"/>
                <a:cs typeface="Lucida Sans Unicode"/>
              </a:rPr>
              <a:t>1,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Львівська</a:t>
            </a:r>
            <a:r>
              <a:rPr dirty="0" sz="8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43510" indent="-130810">
              <a:lnSpc>
                <a:spcPct val="100000"/>
              </a:lnSpc>
              <a:spcBef>
                <a:spcPts val="300"/>
              </a:spcBef>
              <a:buSzPct val="75000"/>
              <a:buAutoNum type="arabicPeriod"/>
              <a:tabLst>
                <a:tab pos="143510" algn="l"/>
              </a:tabLst>
            </a:pP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Старий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Самбір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65">
                <a:solidFill>
                  <a:srgbClr val="FFFFFF"/>
                </a:solidFill>
                <a:latin typeface="Lucida Sans Unicode"/>
                <a:cs typeface="Lucida Sans Unicode"/>
              </a:rPr>
              <a:t>2,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Львівська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53035" indent="-140335">
              <a:lnSpc>
                <a:spcPct val="100000"/>
              </a:lnSpc>
              <a:spcBef>
                <a:spcPts val="300"/>
              </a:spcBef>
              <a:buSzPct val="75000"/>
              <a:buAutoNum type="arabicPeriod"/>
              <a:tabLst>
                <a:tab pos="153035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Зборівська</a:t>
            </a:r>
            <a:r>
              <a:rPr dirty="0" sz="8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ВЕС,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Тернопільська</a:t>
            </a:r>
            <a:r>
              <a:rPr dirty="0" sz="8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43510" indent="-130810">
              <a:lnSpc>
                <a:spcPct val="100000"/>
              </a:lnSpc>
              <a:spcBef>
                <a:spcPts val="300"/>
              </a:spcBef>
              <a:buSzPct val="75000"/>
              <a:buAutoNum type="arabicPeriod"/>
              <a:tabLst>
                <a:tab pos="143510" algn="l"/>
              </a:tabLst>
            </a:pP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Біоенергопродукт,</a:t>
            </a: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Тернопільська</a:t>
            </a: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45415" marR="720725" indent="-133350">
              <a:lnSpc>
                <a:spcPct val="131300"/>
              </a:lnSpc>
              <a:buSzPct val="75000"/>
              <a:buAutoNum type="arabicPeriod"/>
              <a:tabLst>
                <a:tab pos="145415" algn="l"/>
                <a:tab pos="147320" algn="l"/>
              </a:tabLst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Шевченкове-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8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(перша</a:t>
            </a:r>
            <a:r>
              <a:rPr dirty="0" sz="8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черга),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Івано-Франківська</a:t>
            </a:r>
            <a:r>
              <a:rPr dirty="0" sz="8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46050" indent="-133350">
              <a:lnSpc>
                <a:spcPct val="100000"/>
              </a:lnSpc>
              <a:spcBef>
                <a:spcPts val="300"/>
              </a:spcBef>
              <a:buSzPct val="75000"/>
              <a:buAutoNum type="arabicPeriod"/>
              <a:tabLst>
                <a:tab pos="146050" algn="l"/>
              </a:tabLst>
            </a:pP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Овід</a:t>
            </a:r>
            <a:r>
              <a:rPr dirty="0" sz="8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Вінд, Одеська</a:t>
            </a:r>
            <a:r>
              <a:rPr dirty="0" sz="8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51130" indent="-138430">
              <a:lnSpc>
                <a:spcPct val="100000"/>
              </a:lnSpc>
              <a:spcBef>
                <a:spcPts val="300"/>
              </a:spcBef>
              <a:buSzPct val="75000"/>
              <a:buAutoNum type="arabicPeriod"/>
              <a:tabLst>
                <a:tab pos="151130" algn="l"/>
              </a:tabLst>
            </a:pP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Дністровська</a:t>
            </a:r>
            <a:r>
              <a:rPr dirty="0" sz="8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ВЕС,</a:t>
            </a:r>
            <a:r>
              <a:rPr dirty="0" sz="8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Одеська</a:t>
            </a:r>
            <a:r>
              <a:rPr dirty="0" sz="8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47955" indent="-135255">
              <a:lnSpc>
                <a:spcPct val="100000"/>
              </a:lnSpc>
              <a:spcBef>
                <a:spcPts val="300"/>
              </a:spcBef>
              <a:buSzPct val="75000"/>
              <a:buAutoNum type="arabicPeriod"/>
              <a:tabLst>
                <a:tab pos="147955" algn="l"/>
              </a:tabLst>
            </a:pP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Южне</a:t>
            </a:r>
            <a:r>
              <a:rPr dirty="0" sz="8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Енерджі,</a:t>
            </a:r>
            <a:r>
              <a:rPr dirty="0" sz="8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Одеська</a:t>
            </a:r>
            <a:r>
              <a:rPr dirty="0" sz="8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63830" indent="-163195">
              <a:lnSpc>
                <a:spcPct val="100000"/>
              </a:lnSpc>
              <a:spcBef>
                <a:spcPts val="300"/>
              </a:spcBef>
              <a:buSzPct val="75000"/>
              <a:buAutoNum type="arabicPeriod"/>
              <a:tabLst>
                <a:tab pos="163830" algn="l"/>
              </a:tabLst>
            </a:pP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Вітряний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парк</a:t>
            </a:r>
            <a:r>
              <a:rPr dirty="0" sz="8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Очаківський,Миколаївська</a:t>
            </a:r>
            <a:r>
              <a:rPr dirty="0" sz="8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33350" indent="-132080">
              <a:lnSpc>
                <a:spcPct val="100000"/>
              </a:lnSpc>
              <a:spcBef>
                <a:spcPts val="300"/>
              </a:spcBef>
              <a:buSzPct val="75000"/>
              <a:buAutoNum type="arabicPeriod"/>
              <a:tabLst>
                <a:tab pos="133350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Вітряний</a:t>
            </a:r>
            <a:r>
              <a:rPr dirty="0" sz="8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парк</a:t>
            </a:r>
            <a:r>
              <a:rPr dirty="0" sz="8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Благодатний,</a:t>
            </a:r>
            <a:r>
              <a:rPr dirty="0" sz="8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Миколаївська</a:t>
            </a:r>
            <a:r>
              <a:rPr dirty="0" sz="8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224024" y="4161696"/>
            <a:ext cx="2730500" cy="17856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400"/>
              </a:spcBef>
              <a:buSzPct val="87500"/>
              <a:buAutoNum type="arabicPeriod" startAt="24"/>
              <a:tabLst>
                <a:tab pos="184785" algn="l"/>
              </a:tabLst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Сиваська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55">
                <a:solidFill>
                  <a:srgbClr val="FFFFFF"/>
                </a:solidFill>
                <a:latin typeface="Lucida Sans Unicode"/>
                <a:cs typeface="Lucida Sans Unicode"/>
              </a:rPr>
              <a:t>(2019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р),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Херсонська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75260" indent="-171450">
              <a:lnSpc>
                <a:spcPct val="100000"/>
              </a:lnSpc>
              <a:spcBef>
                <a:spcPts val="300"/>
              </a:spcBef>
              <a:buSzPct val="87500"/>
              <a:buAutoNum type="arabicPeriod" startAt="24"/>
              <a:tabLst>
                <a:tab pos="175260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Ботієвська</a:t>
            </a:r>
            <a:r>
              <a:rPr dirty="0" sz="8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ВЕС,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Запорізька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79705" indent="-171450">
              <a:lnSpc>
                <a:spcPct val="100000"/>
              </a:lnSpc>
              <a:spcBef>
                <a:spcPts val="300"/>
              </a:spcBef>
              <a:buSzPct val="87500"/>
              <a:buAutoNum type="arabicPeriod" startAt="24"/>
              <a:tabLst>
                <a:tab pos="179705" algn="l"/>
              </a:tabLst>
            </a:pP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Приморська</a:t>
            </a:r>
            <a:r>
              <a:rPr dirty="0" sz="8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55">
                <a:solidFill>
                  <a:srgbClr val="FFFFFF"/>
                </a:solidFill>
                <a:latin typeface="Lucida Sans Unicode"/>
                <a:cs typeface="Lucida Sans Unicode"/>
              </a:rPr>
              <a:t>1,</a:t>
            </a:r>
            <a:r>
              <a:rPr dirty="0" sz="8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Запорізька</a:t>
            </a:r>
            <a:r>
              <a:rPr dirty="0" sz="8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77800" indent="-171450">
              <a:lnSpc>
                <a:spcPct val="100000"/>
              </a:lnSpc>
              <a:spcBef>
                <a:spcPts val="300"/>
              </a:spcBef>
              <a:buSzPct val="87500"/>
              <a:buAutoNum type="arabicPeriod" startAt="24"/>
              <a:tabLst>
                <a:tab pos="177800" algn="l"/>
              </a:tabLst>
            </a:pP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Приморська</a:t>
            </a:r>
            <a:r>
              <a:rPr dirty="0" sz="800" spc="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65">
                <a:solidFill>
                  <a:srgbClr val="FFFFFF"/>
                </a:solidFill>
                <a:latin typeface="Lucida Sans Unicode"/>
                <a:cs typeface="Lucida Sans Unicode"/>
              </a:rPr>
              <a:t>2,</a:t>
            </a:r>
            <a:r>
              <a:rPr dirty="0" sz="800" spc="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Запорізька</a:t>
            </a:r>
            <a:r>
              <a:rPr dirty="0" sz="800" spc="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82245" indent="-171450">
              <a:lnSpc>
                <a:spcPct val="100000"/>
              </a:lnSpc>
              <a:spcBef>
                <a:spcPts val="300"/>
              </a:spcBef>
              <a:buSzPct val="87500"/>
              <a:buAutoNum type="arabicPeriod" startAt="24"/>
              <a:tabLst>
                <a:tab pos="182245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Орлівська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ВЕС,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Запорізька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79705" indent="-171450">
              <a:lnSpc>
                <a:spcPct val="100000"/>
              </a:lnSpc>
              <a:spcBef>
                <a:spcPts val="300"/>
              </a:spcBef>
              <a:buSzPct val="87500"/>
              <a:buAutoNum type="arabicPeriod" startAt="24"/>
              <a:tabLst>
                <a:tab pos="179705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Запорізька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ВЕС,</a:t>
            </a:r>
            <a:r>
              <a:rPr dirty="0" sz="8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Запорізька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SzPct val="87500"/>
              <a:buAutoNum type="arabicPeriod" startAt="24"/>
              <a:tabLst>
                <a:tab pos="184785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Краматорська</a:t>
            </a:r>
            <a:r>
              <a:rPr dirty="0" sz="8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ВЕС,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Донецька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53670" indent="-152400">
              <a:lnSpc>
                <a:spcPct val="100000"/>
              </a:lnSpc>
              <a:spcBef>
                <a:spcPts val="300"/>
              </a:spcBef>
              <a:buSzPct val="87500"/>
              <a:buAutoNum type="arabicPeriod" startAt="24"/>
              <a:tabLst>
                <a:tab pos="153670" algn="l"/>
              </a:tabLst>
            </a:pPr>
            <a:r>
              <a:rPr dirty="0" sz="800" spc="90">
                <a:solidFill>
                  <a:srgbClr val="FFFFFF"/>
                </a:solidFill>
                <a:latin typeface="Lucida Sans Unicode"/>
                <a:cs typeface="Lucida Sans Unicode"/>
              </a:rPr>
              <a:t>ВЕО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Вітроенергопром,</a:t>
            </a:r>
            <a:r>
              <a:rPr dirty="0" sz="8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Донецька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75260" indent="-162560">
              <a:lnSpc>
                <a:spcPct val="100000"/>
              </a:lnSpc>
              <a:spcBef>
                <a:spcPts val="300"/>
              </a:spcBef>
              <a:buSzPct val="87500"/>
              <a:buAutoNum type="arabicPeriod" startAt="24"/>
              <a:tabLst>
                <a:tab pos="175260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Вітряний</a:t>
            </a:r>
            <a:r>
              <a:rPr dirty="0" sz="8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парк</a:t>
            </a:r>
            <a:r>
              <a:rPr dirty="0" sz="8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Новоазовський,</a:t>
            </a:r>
            <a:r>
              <a:rPr dirty="0" sz="8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Донецька</a:t>
            </a: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74625" indent="-161925">
              <a:lnSpc>
                <a:spcPct val="100000"/>
              </a:lnSpc>
              <a:spcBef>
                <a:spcPts val="300"/>
              </a:spcBef>
              <a:buSzPct val="87500"/>
              <a:buAutoNum type="arabicPeriod" startAt="24"/>
              <a:tabLst>
                <a:tab pos="174625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Вітряний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парк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Краснодонський,</a:t>
            </a:r>
            <a:r>
              <a:rPr dirty="0" sz="8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Луганська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84150" indent="-171450">
              <a:lnSpc>
                <a:spcPct val="100000"/>
              </a:lnSpc>
              <a:spcBef>
                <a:spcPts val="300"/>
              </a:spcBef>
              <a:buSzPct val="87500"/>
              <a:buAutoNum type="arabicPeriod" startAt="24"/>
              <a:tabLst>
                <a:tab pos="184150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Вітряний</a:t>
            </a:r>
            <a:r>
              <a:rPr dirty="0" sz="8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парк</a:t>
            </a:r>
            <a:r>
              <a:rPr dirty="0" sz="8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Лутугінський,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Луганська</a:t>
            </a:r>
            <a:r>
              <a:rPr dirty="0" sz="8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058168" y="4199796"/>
            <a:ext cx="2576830" cy="2029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5415" marR="511175" indent="-144145">
              <a:lnSpc>
                <a:spcPct val="100000"/>
              </a:lnSpc>
              <a:spcBef>
                <a:spcPts val="100"/>
              </a:spcBef>
              <a:buSzPct val="87500"/>
              <a:buAutoNum type="arabicPeriod" startAt="12"/>
              <a:tabLst>
                <a:tab pos="145415" algn="l"/>
                <a:tab pos="153670" algn="l"/>
              </a:tabLst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Вітряний</a:t>
            </a:r>
            <a:r>
              <a:rPr dirty="0" sz="8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парк</a:t>
            </a:r>
            <a:r>
              <a:rPr dirty="0" sz="8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Lucida Sans Unicode"/>
                <a:cs typeface="Lucida Sans Unicode"/>
              </a:rPr>
              <a:t>Причорноморський,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Миколаївська</a:t>
            </a:r>
            <a:r>
              <a:rPr dirty="0" sz="800" spc="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53670" indent="-152400">
              <a:lnSpc>
                <a:spcPct val="100000"/>
              </a:lnSpc>
              <a:spcBef>
                <a:spcPts val="300"/>
              </a:spcBef>
              <a:buSzPct val="87500"/>
              <a:buAutoNum type="arabicPeriod" startAt="12"/>
              <a:tabLst>
                <a:tab pos="153670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Вітряний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парк</a:t>
            </a:r>
            <a:r>
              <a:rPr dirty="0" sz="8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Південний,</a:t>
            </a:r>
            <a:r>
              <a:rPr dirty="0" sz="8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Миколаївська</a:t>
            </a:r>
            <a:r>
              <a:rPr dirty="0" sz="8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63830" indent="-152400">
              <a:lnSpc>
                <a:spcPct val="100000"/>
              </a:lnSpc>
              <a:spcBef>
                <a:spcPts val="300"/>
              </a:spcBef>
              <a:buSzPct val="87500"/>
              <a:buAutoNum type="arabicPeriod" startAt="12"/>
              <a:tabLst>
                <a:tab pos="163830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Вітряний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парк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Щасливий,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Миколаївська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54305" indent="-152400">
              <a:lnSpc>
                <a:spcPct val="100000"/>
              </a:lnSpc>
              <a:spcBef>
                <a:spcPts val="300"/>
              </a:spcBef>
              <a:buSzPct val="87500"/>
              <a:buAutoNum type="arabicPeriod" startAt="12"/>
              <a:tabLst>
                <a:tab pos="154305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Вітряний</a:t>
            </a:r>
            <a:r>
              <a:rPr dirty="0" sz="8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парк</a:t>
            </a:r>
            <a:r>
              <a:rPr dirty="0" sz="8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Швидкий,</a:t>
            </a:r>
            <a:r>
              <a:rPr dirty="0" sz="8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Миколаївська</a:t>
            </a:r>
            <a:r>
              <a:rPr dirty="0" sz="8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58750" indent="-152400">
              <a:lnSpc>
                <a:spcPct val="100000"/>
              </a:lnSpc>
              <a:spcBef>
                <a:spcPts val="300"/>
              </a:spcBef>
              <a:buSzPct val="87500"/>
              <a:buAutoNum type="arabicPeriod" startAt="12"/>
              <a:tabLst>
                <a:tab pos="158750" algn="l"/>
              </a:tabLst>
            </a:pP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«ТОВ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Сінга</a:t>
            </a:r>
            <a:r>
              <a:rPr dirty="0" sz="8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Енерджі»,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Миколаївська</a:t>
            </a:r>
            <a:r>
              <a:rPr dirty="0" sz="8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56210" indent="-152400">
              <a:lnSpc>
                <a:spcPct val="100000"/>
              </a:lnSpc>
              <a:spcBef>
                <a:spcPts val="300"/>
              </a:spcBef>
              <a:buSzPct val="87500"/>
              <a:buAutoNum type="arabicPeriod" startAt="12"/>
              <a:tabLst>
                <a:tab pos="156210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Новоросійська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ВЕС,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Херсонська</a:t>
            </a:r>
            <a:r>
              <a:rPr dirty="0" sz="8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61290" indent="-152400">
              <a:lnSpc>
                <a:spcPct val="100000"/>
              </a:lnSpc>
              <a:spcBef>
                <a:spcPts val="300"/>
              </a:spcBef>
              <a:buSzPct val="87500"/>
              <a:buAutoNum type="arabicPeriod" startAt="12"/>
              <a:tabLst>
                <a:tab pos="161290" algn="l"/>
              </a:tabLst>
            </a:pP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Lucida Sans Unicode"/>
                <a:cs typeface="Lucida Sans Unicode"/>
              </a:rPr>
              <a:t>Ставки,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 Херсонська</a:t>
            </a:r>
            <a:r>
              <a:rPr dirty="0" sz="8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58750" indent="-152400">
              <a:lnSpc>
                <a:spcPct val="100000"/>
              </a:lnSpc>
              <a:spcBef>
                <a:spcPts val="300"/>
              </a:spcBef>
              <a:buSzPct val="87500"/>
              <a:buAutoNum type="arabicPeriod" startAt="12"/>
              <a:tabLst>
                <a:tab pos="158750" algn="l"/>
              </a:tabLst>
            </a:pP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Берегова,</a:t>
            </a: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Херсонська</a:t>
            </a: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SzPct val="87500"/>
              <a:buAutoNum type="arabicPeriod" startAt="12"/>
              <a:tabLst>
                <a:tab pos="184785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Новотроїцька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ВЕС,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Херсонська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Lucida Sans Unicode"/>
                <a:cs typeface="Lucida Sans Unicode"/>
              </a:rPr>
              <a:t>обл</a:t>
            </a:r>
            <a:endParaRPr sz="800">
              <a:latin typeface="Lucida Sans Unicode"/>
              <a:cs typeface="Lucida Sans Unicode"/>
            </a:endParaRPr>
          </a:p>
          <a:p>
            <a:pPr marL="154305" indent="-152400">
              <a:lnSpc>
                <a:spcPct val="100000"/>
              </a:lnSpc>
              <a:spcBef>
                <a:spcPts val="300"/>
              </a:spcBef>
              <a:buSzPct val="87500"/>
              <a:buAutoNum type="arabicPeriod" startAt="12"/>
              <a:tabLst>
                <a:tab pos="154305" algn="l"/>
              </a:tabLst>
            </a:pP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Овер’янівська</a:t>
            </a: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ВЕС,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Lucida Sans Unicode"/>
                <a:cs typeface="Lucida Sans Unicode"/>
              </a:rPr>
              <a:t>Херсонська</a:t>
            </a:r>
            <a:r>
              <a:rPr dirty="0" sz="8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75260" indent="-162560">
              <a:lnSpc>
                <a:spcPct val="100000"/>
              </a:lnSpc>
              <a:spcBef>
                <a:spcPts val="300"/>
              </a:spcBef>
              <a:buSzPct val="87500"/>
              <a:buAutoNum type="arabicPeriod" startAt="12"/>
              <a:tabLst>
                <a:tab pos="175260" algn="l"/>
              </a:tabLst>
            </a:pPr>
            <a:r>
              <a:rPr dirty="0" sz="800" spc="30">
                <a:solidFill>
                  <a:srgbClr val="FFFFFF"/>
                </a:solidFill>
                <a:latin typeface="Lucida Sans Unicode"/>
                <a:cs typeface="Lucida Sans Unicode"/>
              </a:rPr>
              <a:t>Мирненська ВЕС, Херсонська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  <a:p>
            <a:pPr marL="175260" indent="-162560">
              <a:lnSpc>
                <a:spcPct val="100000"/>
              </a:lnSpc>
              <a:spcBef>
                <a:spcPts val="300"/>
              </a:spcBef>
              <a:buSzPct val="87500"/>
              <a:buAutoNum type="arabicPeriod" startAt="12"/>
              <a:tabLst>
                <a:tab pos="175260" algn="l"/>
              </a:tabLst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Сиваська</a:t>
            </a:r>
            <a:r>
              <a:rPr dirty="0" sz="8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80">
                <a:solidFill>
                  <a:srgbClr val="FFFFFF"/>
                </a:solidFill>
                <a:latin typeface="Lucida Sans Unicode"/>
                <a:cs typeface="Lucida Sans Unicode"/>
              </a:rPr>
              <a:t>ВЕС</a:t>
            </a:r>
            <a:r>
              <a:rPr dirty="0" sz="8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(2006</a:t>
            </a:r>
            <a:r>
              <a:rPr dirty="0" sz="8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р),</a:t>
            </a:r>
            <a:r>
              <a:rPr dirty="0" sz="8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Херсонська</a:t>
            </a:r>
            <a:r>
              <a:rPr dirty="0" sz="8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обл.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212543" y="3869596"/>
            <a:ext cx="27095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Вітрові</a:t>
            </a:r>
            <a:r>
              <a:rPr dirty="0" sz="8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станції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України,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станом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на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FFFFFF"/>
                </a:solidFill>
                <a:latin typeface="Lucida Sans Unicode"/>
                <a:cs typeface="Lucida Sans Unicode"/>
              </a:rPr>
              <a:t>кінець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75">
                <a:solidFill>
                  <a:srgbClr val="FFFFFF"/>
                </a:solidFill>
                <a:latin typeface="Lucida Sans Unicode"/>
                <a:cs typeface="Lucida Sans Unicode"/>
              </a:rPr>
              <a:t>2021</a:t>
            </a:r>
            <a:r>
              <a:rPr dirty="0" sz="8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Lucida Sans Unicode"/>
                <a:cs typeface="Lucida Sans Unicode"/>
              </a:rPr>
              <a:t>року</a:t>
            </a:r>
            <a:endParaRPr sz="800">
              <a:latin typeface="Lucida Sans Unicode"/>
              <a:cs typeface="Lucida Sans Unicode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1618" y="558404"/>
            <a:ext cx="4819968" cy="3290726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7337201" y="1143565"/>
            <a:ext cx="9969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5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886727" y="1347000"/>
            <a:ext cx="158750" cy="36766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950" spc="-5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950">
              <a:latin typeface="Lucida Sans Unicode"/>
              <a:cs typeface="Lucida Sans Unicode"/>
            </a:endParaRPr>
          </a:p>
          <a:p>
            <a:pPr marL="71120">
              <a:lnSpc>
                <a:spcPct val="100000"/>
              </a:lnSpc>
              <a:spcBef>
                <a:spcPts val="204"/>
              </a:spcBef>
            </a:pPr>
            <a:r>
              <a:rPr dirty="0" sz="950" spc="-5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301490" y="1721459"/>
            <a:ext cx="9969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5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852761" y="2027508"/>
            <a:ext cx="9969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50">
                <a:solidFill>
                  <a:srgbClr val="FFFFFF"/>
                </a:solidFill>
                <a:latin typeface="Lucida Sans Unicode"/>
                <a:cs typeface="Lucida Sans Unicode"/>
              </a:rPr>
              <a:t>6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267595" y="3084986"/>
            <a:ext cx="9969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50">
                <a:solidFill>
                  <a:srgbClr val="FFFFFF"/>
                </a:solidFill>
                <a:latin typeface="Lucida Sans Unicode"/>
                <a:cs typeface="Lucida Sans Unicode"/>
              </a:rPr>
              <a:t>7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486426" y="3057582"/>
            <a:ext cx="9969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50">
                <a:solidFill>
                  <a:srgbClr val="FFFFFF"/>
                </a:solidFill>
                <a:latin typeface="Lucida Sans Unicode"/>
                <a:cs typeface="Lucida Sans Unicode"/>
              </a:rPr>
              <a:t>8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463897" y="2208323"/>
            <a:ext cx="344170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43859" sz="1425">
                <a:solidFill>
                  <a:srgbClr val="FFFFFF"/>
                </a:solidFill>
                <a:latin typeface="Lucida Sans Unicode"/>
                <a:cs typeface="Lucida Sans Unicode"/>
              </a:rPr>
              <a:t>9</a:t>
            </a:r>
            <a:r>
              <a:rPr dirty="0" baseline="-43859" sz="1425" spc="52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10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982873" y="2162397"/>
            <a:ext cx="17335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11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010142" y="2939420"/>
            <a:ext cx="17335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18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098525" y="2304000"/>
            <a:ext cx="263525" cy="430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085"/>
              </a:lnSpc>
              <a:spcBef>
                <a:spcPts val="90"/>
              </a:spcBef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12</a:t>
            </a:r>
            <a:endParaRPr sz="950">
              <a:latin typeface="Lucida Sans Unicode"/>
              <a:cs typeface="Lucida Sans Unicode"/>
            </a:endParaRPr>
          </a:p>
          <a:p>
            <a:pPr marL="102870">
              <a:lnSpc>
                <a:spcPts val="1030"/>
              </a:lnSpc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13</a:t>
            </a:r>
            <a:endParaRPr sz="950">
              <a:latin typeface="Lucida Sans Unicode"/>
              <a:cs typeface="Lucida Sans Unicode"/>
            </a:endParaRPr>
          </a:p>
          <a:p>
            <a:pPr marL="12700">
              <a:lnSpc>
                <a:spcPts val="1085"/>
              </a:lnSpc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16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392494" y="2389034"/>
            <a:ext cx="17335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17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605856" y="2434959"/>
            <a:ext cx="17335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19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726529" y="2538411"/>
            <a:ext cx="17335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24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886504" y="2303881"/>
            <a:ext cx="416559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35087" sz="1425">
                <a:solidFill>
                  <a:srgbClr val="FFFFFF"/>
                </a:solidFill>
                <a:latin typeface="Lucida Sans Unicode"/>
                <a:cs typeface="Lucida Sans Unicode"/>
              </a:rPr>
              <a:t>25 </a:t>
            </a: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26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278590" y="2220163"/>
            <a:ext cx="17335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27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553327" y="2319519"/>
            <a:ext cx="17335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28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413877" y="1732775"/>
            <a:ext cx="64452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92100" algn="l"/>
              </a:tabLst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29</a:t>
            </a:r>
            <a:r>
              <a:rPr dirty="0" sz="9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950" spc="-65">
                <a:solidFill>
                  <a:srgbClr val="FFFFFF"/>
                </a:solidFill>
                <a:latin typeface="Lucida Sans Unicode"/>
                <a:cs typeface="Lucida Sans Unicode"/>
              </a:rPr>
              <a:t>30-</a:t>
            </a: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34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252782" y="2834055"/>
            <a:ext cx="597535" cy="4902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90"/>
              </a:spcBef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20</a:t>
            </a:r>
            <a:endParaRPr sz="95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1390"/>
              </a:spcBef>
            </a:pPr>
            <a:r>
              <a:rPr dirty="0" baseline="40935" sz="1425" spc="-30">
                <a:solidFill>
                  <a:srgbClr val="FFFFFF"/>
                </a:solidFill>
                <a:latin typeface="Lucida Sans Unicode"/>
                <a:cs typeface="Lucida Sans Unicode"/>
              </a:rPr>
              <a:t>21</a:t>
            </a:r>
            <a:r>
              <a:rPr dirty="0" baseline="40935" sz="1425" spc="-52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65">
                <a:solidFill>
                  <a:srgbClr val="FFFFFF"/>
                </a:solidFill>
                <a:latin typeface="Lucida Sans Unicode"/>
                <a:cs typeface="Lucida Sans Unicode"/>
              </a:rPr>
              <a:t>22-</a:t>
            </a:r>
            <a:r>
              <a:rPr dirty="0" sz="950" spc="-35">
                <a:solidFill>
                  <a:srgbClr val="FFFFFF"/>
                </a:solidFill>
                <a:latin typeface="Lucida Sans Unicode"/>
                <a:cs typeface="Lucida Sans Unicode"/>
              </a:rPr>
              <a:t>23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809600" y="2763583"/>
            <a:ext cx="17335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15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509292" y="2709765"/>
            <a:ext cx="17335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25">
                <a:solidFill>
                  <a:srgbClr val="FFFFFF"/>
                </a:solidFill>
                <a:latin typeface="Lucida Sans Unicode"/>
                <a:cs typeface="Lucida Sans Unicode"/>
              </a:rPr>
              <a:t>14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601119" y="1507215"/>
            <a:ext cx="99695" cy="16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5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692130" cy="7560309"/>
            <a:chOff x="0" y="0"/>
            <a:chExt cx="1069213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2003" cy="75600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087" y="5226355"/>
              <a:ext cx="2911627" cy="112584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5229" y="5226355"/>
              <a:ext cx="2911627" cy="112584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0371" y="5226355"/>
              <a:ext cx="2911627" cy="112584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27297" y="4474954"/>
            <a:ext cx="749109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09">
                <a:solidFill>
                  <a:srgbClr val="FFFFFF"/>
                </a:solidFill>
                <a:latin typeface="Segoe UI Symbol"/>
                <a:cs typeface="Segoe UI Symbol"/>
              </a:rPr>
              <a:t>Ми</a:t>
            </a:r>
            <a:r>
              <a:rPr dirty="0" sz="3000" spc="5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dirty="0" sz="3000" spc="-1080">
                <a:solidFill>
                  <a:srgbClr val="FFFFFF"/>
                </a:solidFill>
                <a:latin typeface="Segoe UI Symbol"/>
                <a:cs typeface="Segoe UI Symbol"/>
              </a:rPr>
              <a:t>виконували</a:t>
            </a:r>
            <a:r>
              <a:rPr dirty="0" sz="3000" spc="5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dirty="0" sz="3000" spc="-1290">
                <a:solidFill>
                  <a:srgbClr val="FFFFFF"/>
                </a:solidFill>
                <a:latin typeface="Segoe UI Symbol"/>
                <a:cs typeface="Segoe UI Symbol"/>
              </a:rPr>
              <a:t>наступні</a:t>
            </a:r>
            <a:r>
              <a:rPr dirty="0" sz="3000" spc="5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dirty="0" sz="3000" spc="-990">
                <a:solidFill>
                  <a:srgbClr val="FFFFFF"/>
                </a:solidFill>
                <a:latin typeface="Segoe UI Symbol"/>
                <a:cs typeface="Segoe UI Symbol"/>
              </a:rPr>
              <a:t>види</a:t>
            </a:r>
            <a:r>
              <a:rPr dirty="0" sz="3000" spc="5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dirty="0" sz="3000" spc="-1110">
                <a:solidFill>
                  <a:srgbClr val="FFFFFF"/>
                </a:solidFill>
                <a:latin typeface="Segoe UI Symbol"/>
                <a:cs typeface="Segoe UI Symbol"/>
              </a:rPr>
              <a:t>робіт:</a:t>
            </a:r>
            <a:endParaRPr sz="3000">
              <a:latin typeface="Segoe UI Symbol"/>
              <a:cs typeface="Segoe UI Symbo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39993" y="6569517"/>
            <a:ext cx="909319" cy="457834"/>
            <a:chOff x="539993" y="6569517"/>
            <a:chExt cx="909319" cy="457834"/>
          </a:xfrm>
        </p:grpSpPr>
        <p:sp>
          <p:nvSpPr>
            <p:cNvPr id="9" name="object 9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112" y="290766"/>
                  </a:lnTo>
                  <a:lnTo>
                    <a:pt x="161112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83"/>
                  </a:moveTo>
                  <a:lnTo>
                    <a:pt x="156870" y="252183"/>
                  </a:lnTo>
                  <a:lnTo>
                    <a:pt x="155333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6" y="281584"/>
                  </a:lnTo>
                  <a:lnTo>
                    <a:pt x="182300" y="254012"/>
                  </a:lnTo>
                  <a:lnTo>
                    <a:pt x="180784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78"/>
                  </a:lnTo>
                  <a:lnTo>
                    <a:pt x="570890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75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90" y="77558"/>
                  </a:lnTo>
                  <a:lnTo>
                    <a:pt x="570890" y="72148"/>
                  </a:lnTo>
                  <a:close/>
                </a:path>
                <a:path w="571500" h="302259">
                  <a:moveTo>
                    <a:pt x="570890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90" y="184810"/>
                  </a:lnTo>
                  <a:lnTo>
                    <a:pt x="570890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90" y="159626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71"/>
                  </a:lnTo>
                  <a:close/>
                </a:path>
                <a:path w="571500" h="302259">
                  <a:moveTo>
                    <a:pt x="570890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75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90" y="91871"/>
                  </a:lnTo>
                  <a:lnTo>
                    <a:pt x="570890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94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94" y="119100"/>
                  </a:lnTo>
                  <a:lnTo>
                    <a:pt x="134594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83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25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25" y="119100"/>
                  </a:lnTo>
                  <a:lnTo>
                    <a:pt x="217525" y="86042"/>
                  </a:lnTo>
                  <a:close/>
                </a:path>
                <a:path w="571500" h="302259">
                  <a:moveTo>
                    <a:pt x="225221" y="86042"/>
                  </a:moveTo>
                  <a:lnTo>
                    <a:pt x="217576" y="86042"/>
                  </a:lnTo>
                  <a:lnTo>
                    <a:pt x="250634" y="119100"/>
                  </a:lnTo>
                  <a:lnTo>
                    <a:pt x="261696" y="119100"/>
                  </a:lnTo>
                  <a:lnTo>
                    <a:pt x="265633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21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502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33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21" y="86042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57"/>
                  </a:lnTo>
                  <a:lnTo>
                    <a:pt x="115074" y="76657"/>
                  </a:lnTo>
                  <a:lnTo>
                    <a:pt x="441363" y="6718"/>
                  </a:lnTo>
                  <a:lnTo>
                    <a:pt x="456107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7" y="6718"/>
                  </a:moveTo>
                  <a:lnTo>
                    <a:pt x="441363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40" y="51219"/>
                  </a:lnTo>
                  <a:lnTo>
                    <a:pt x="428752" y="46469"/>
                  </a:lnTo>
                  <a:lnTo>
                    <a:pt x="441735" y="37795"/>
                  </a:lnTo>
                  <a:lnTo>
                    <a:pt x="431990" y="37795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81" y="8229"/>
                  </a:lnTo>
                  <a:lnTo>
                    <a:pt x="456107" y="6718"/>
                  </a:lnTo>
                  <a:close/>
                </a:path>
                <a:path w="571500" h="302259">
                  <a:moveTo>
                    <a:pt x="431740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0" y="51219"/>
                  </a:lnTo>
                  <a:close/>
                </a:path>
                <a:path w="571500" h="302259">
                  <a:moveTo>
                    <a:pt x="458181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81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60" y="36575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95"/>
                  </a:lnTo>
                  <a:lnTo>
                    <a:pt x="441735" y="37795"/>
                  </a:lnTo>
                  <a:lnTo>
                    <a:pt x="443560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113" y="6742249"/>
              <a:ext cx="211455" cy="19028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003" y="6742247"/>
              <a:ext cx="211467" cy="19028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978285" y="5436906"/>
            <a:ext cx="1090295" cy="688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Підготовка будівельного </a:t>
            </a:r>
            <a:r>
              <a:rPr dirty="0" sz="1200" spc="40">
                <a:solidFill>
                  <a:srgbClr val="FFFFFF"/>
                </a:solidFill>
                <a:latin typeface="Lucida Sans Unicode"/>
                <a:cs typeface="Lucida Sans Unicode"/>
              </a:rPr>
              <a:t>майданчика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608190" y="5551205"/>
            <a:ext cx="67056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dirty="0" sz="1200" spc="55">
                <a:solidFill>
                  <a:srgbClr val="FFFFFF"/>
                </a:solidFill>
                <a:latin typeface="Lucida Sans Unicode"/>
                <a:cs typeface="Lucida Sans Unicode"/>
              </a:rPr>
              <a:t>Земляні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роботи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743168" y="5424206"/>
            <a:ext cx="1257935" cy="68834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200" spc="50">
                <a:solidFill>
                  <a:srgbClr val="FFFFFF"/>
                </a:solidFill>
                <a:latin typeface="Lucida Sans Unicode"/>
                <a:cs typeface="Lucida Sans Unicode"/>
              </a:rPr>
              <a:t>Армування</a:t>
            </a:r>
            <a:endParaRPr sz="1200">
              <a:latin typeface="Lucida Sans Unicode"/>
              <a:cs typeface="Lucida Sans Unicode"/>
            </a:endParaRPr>
          </a:p>
          <a:p>
            <a:pPr marL="12700" marR="5080">
              <a:lnSpc>
                <a:spcPct val="120800"/>
              </a:lnSpc>
            </a:pP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та</a:t>
            </a:r>
            <a:r>
              <a:rPr dirty="0" sz="1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Lucida Sans Unicode"/>
                <a:cs typeface="Lucida Sans Unicode"/>
              </a:rPr>
              <a:t>бетонування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фундаменту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03870" y="5279620"/>
            <a:ext cx="7521575" cy="10198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51860" algn="l"/>
                <a:tab pos="6586855" algn="l"/>
              </a:tabLst>
            </a:pPr>
            <a:r>
              <a:rPr dirty="0" sz="6500" spc="-177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6500" spc="-3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500" spc="-50">
                <a:solidFill>
                  <a:srgbClr val="EF8222"/>
                </a:solidFill>
                <a:latin typeface="Trebuchet MS"/>
                <a:cs typeface="Trebuchet MS"/>
              </a:rPr>
              <a:t>I</a:t>
            </a:r>
            <a:r>
              <a:rPr dirty="0" sz="6500">
                <a:solidFill>
                  <a:srgbClr val="EF8222"/>
                </a:solidFill>
                <a:latin typeface="Trebuchet MS"/>
                <a:cs typeface="Trebuchet MS"/>
              </a:rPr>
              <a:t>	</a:t>
            </a:r>
            <a:r>
              <a:rPr dirty="0" sz="6500" spc="-415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dirty="0" sz="6500" spc="-3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500" spc="-50">
                <a:solidFill>
                  <a:srgbClr val="EF8222"/>
                </a:solidFill>
                <a:latin typeface="Trebuchet MS"/>
                <a:cs typeface="Trebuchet MS"/>
              </a:rPr>
              <a:t>I</a:t>
            </a:r>
            <a:r>
              <a:rPr dirty="0" sz="6500">
                <a:solidFill>
                  <a:srgbClr val="EF8222"/>
                </a:solidFill>
                <a:latin typeface="Trebuchet MS"/>
                <a:cs typeface="Trebuchet MS"/>
              </a:rPr>
              <a:t>	</a:t>
            </a:r>
            <a:r>
              <a:rPr dirty="0" sz="6500" spc="-455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r>
              <a:rPr dirty="0" sz="6500" spc="-3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500" spc="-50">
                <a:solidFill>
                  <a:srgbClr val="EF8222"/>
                </a:solidFill>
                <a:latin typeface="Trebuchet MS"/>
                <a:cs typeface="Trebuchet MS"/>
              </a:rPr>
              <a:t>I</a:t>
            </a:r>
            <a:endParaRPr sz="6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5"/>
              <a:t>Референс-</a:t>
            </a:r>
            <a:r>
              <a:rPr dirty="0" spc="-1040"/>
              <a:t>лист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39993" y="6569517"/>
            <a:ext cx="909319" cy="457834"/>
            <a:chOff x="539993" y="6569517"/>
            <a:chExt cx="909319" cy="457834"/>
          </a:xfrm>
        </p:grpSpPr>
        <p:sp>
          <p:nvSpPr>
            <p:cNvPr id="4" name="object 4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112" y="290766"/>
                  </a:lnTo>
                  <a:lnTo>
                    <a:pt x="161112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83"/>
                  </a:moveTo>
                  <a:lnTo>
                    <a:pt x="156870" y="252183"/>
                  </a:lnTo>
                  <a:lnTo>
                    <a:pt x="155333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6" y="281584"/>
                  </a:lnTo>
                  <a:lnTo>
                    <a:pt x="182300" y="254012"/>
                  </a:lnTo>
                  <a:lnTo>
                    <a:pt x="180784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78"/>
                  </a:lnTo>
                  <a:lnTo>
                    <a:pt x="570890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75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90" y="77558"/>
                  </a:lnTo>
                  <a:lnTo>
                    <a:pt x="570890" y="72148"/>
                  </a:lnTo>
                  <a:close/>
                </a:path>
                <a:path w="571500" h="302259">
                  <a:moveTo>
                    <a:pt x="570890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90" y="184810"/>
                  </a:lnTo>
                  <a:lnTo>
                    <a:pt x="570890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90" y="159626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71"/>
                  </a:lnTo>
                  <a:close/>
                </a:path>
                <a:path w="571500" h="302259">
                  <a:moveTo>
                    <a:pt x="570890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75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90" y="91871"/>
                  </a:lnTo>
                  <a:lnTo>
                    <a:pt x="570890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94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94" y="119100"/>
                  </a:lnTo>
                  <a:lnTo>
                    <a:pt x="134594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83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25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25" y="119100"/>
                  </a:lnTo>
                  <a:lnTo>
                    <a:pt x="217525" y="86042"/>
                  </a:lnTo>
                  <a:close/>
                </a:path>
                <a:path w="571500" h="302259">
                  <a:moveTo>
                    <a:pt x="225221" y="86042"/>
                  </a:moveTo>
                  <a:lnTo>
                    <a:pt x="217576" y="86042"/>
                  </a:lnTo>
                  <a:lnTo>
                    <a:pt x="250634" y="119100"/>
                  </a:lnTo>
                  <a:lnTo>
                    <a:pt x="261696" y="119100"/>
                  </a:lnTo>
                  <a:lnTo>
                    <a:pt x="265633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21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502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33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21" y="86042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57"/>
                  </a:lnTo>
                  <a:lnTo>
                    <a:pt x="115074" y="76657"/>
                  </a:lnTo>
                  <a:lnTo>
                    <a:pt x="441363" y="6718"/>
                  </a:lnTo>
                  <a:lnTo>
                    <a:pt x="456107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7" y="6718"/>
                  </a:moveTo>
                  <a:lnTo>
                    <a:pt x="441363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40" y="51219"/>
                  </a:lnTo>
                  <a:lnTo>
                    <a:pt x="428752" y="46469"/>
                  </a:lnTo>
                  <a:lnTo>
                    <a:pt x="441735" y="37795"/>
                  </a:lnTo>
                  <a:lnTo>
                    <a:pt x="431990" y="37795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81" y="8229"/>
                  </a:lnTo>
                  <a:lnTo>
                    <a:pt x="456107" y="6718"/>
                  </a:lnTo>
                  <a:close/>
                </a:path>
                <a:path w="571500" h="302259">
                  <a:moveTo>
                    <a:pt x="431740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0" y="51219"/>
                  </a:lnTo>
                  <a:close/>
                </a:path>
                <a:path w="571500" h="302259">
                  <a:moveTo>
                    <a:pt x="458181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81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60" y="36575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95"/>
                  </a:lnTo>
                  <a:lnTo>
                    <a:pt x="441735" y="37795"/>
                  </a:lnTo>
                  <a:lnTo>
                    <a:pt x="443560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13" y="6742249"/>
              <a:ext cx="211455" cy="1902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3" y="6742247"/>
              <a:ext cx="211467" cy="19028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3218" y="1989569"/>
            <a:ext cx="1828063" cy="18280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83293" y="1989569"/>
            <a:ext cx="1833981" cy="183396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14857" y="3970185"/>
            <a:ext cx="2369096" cy="236909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43602" y="3970226"/>
            <a:ext cx="1833968" cy="182752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14857" y="553961"/>
            <a:ext cx="3269564" cy="3269576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4949520" y="1995481"/>
            <a:ext cx="1828164" cy="1828164"/>
          </a:xfrm>
          <a:custGeom>
            <a:avLst/>
            <a:gdLst/>
            <a:ahLst/>
            <a:cxnLst/>
            <a:rect l="l" t="t" r="r" b="b"/>
            <a:pathLst>
              <a:path w="1828165" h="1828164">
                <a:moveTo>
                  <a:pt x="1704797" y="0"/>
                </a:moveTo>
                <a:lnTo>
                  <a:pt x="123253" y="0"/>
                </a:lnTo>
                <a:lnTo>
                  <a:pt x="75271" y="9685"/>
                </a:lnTo>
                <a:lnTo>
                  <a:pt x="36094" y="36099"/>
                </a:lnTo>
                <a:lnTo>
                  <a:pt x="9683" y="75277"/>
                </a:lnTo>
                <a:lnTo>
                  <a:pt x="0" y="123253"/>
                </a:lnTo>
                <a:lnTo>
                  <a:pt x="0" y="1704809"/>
                </a:lnTo>
                <a:lnTo>
                  <a:pt x="9683" y="1752780"/>
                </a:lnTo>
                <a:lnTo>
                  <a:pt x="36094" y="1791958"/>
                </a:lnTo>
                <a:lnTo>
                  <a:pt x="75271" y="1818375"/>
                </a:lnTo>
                <a:lnTo>
                  <a:pt x="123253" y="1828063"/>
                </a:lnTo>
                <a:lnTo>
                  <a:pt x="1704797" y="1828063"/>
                </a:lnTo>
                <a:lnTo>
                  <a:pt x="1752768" y="1818375"/>
                </a:lnTo>
                <a:lnTo>
                  <a:pt x="1791946" y="1791958"/>
                </a:lnTo>
                <a:lnTo>
                  <a:pt x="1818363" y="1752780"/>
                </a:lnTo>
                <a:lnTo>
                  <a:pt x="1828050" y="1704809"/>
                </a:lnTo>
                <a:lnTo>
                  <a:pt x="1828050" y="123253"/>
                </a:lnTo>
                <a:lnTo>
                  <a:pt x="1818363" y="75277"/>
                </a:lnTo>
                <a:lnTo>
                  <a:pt x="1791946" y="36099"/>
                </a:lnTo>
                <a:lnTo>
                  <a:pt x="1752768" y="9685"/>
                </a:lnTo>
                <a:lnTo>
                  <a:pt x="1704797" y="0"/>
                </a:lnTo>
                <a:close/>
              </a:path>
            </a:pathLst>
          </a:custGeom>
          <a:solidFill>
            <a:srgbClr val="EF822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48179" y="3970185"/>
            <a:ext cx="2369096" cy="2369121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501655" y="3970189"/>
            <a:ext cx="1828164" cy="1828164"/>
          </a:xfrm>
          <a:custGeom>
            <a:avLst/>
            <a:gdLst/>
            <a:ahLst/>
            <a:cxnLst/>
            <a:rect l="l" t="t" r="r" b="b"/>
            <a:pathLst>
              <a:path w="1828164" h="1828164">
                <a:moveTo>
                  <a:pt x="1704797" y="0"/>
                </a:moveTo>
                <a:lnTo>
                  <a:pt x="123253" y="0"/>
                </a:lnTo>
                <a:lnTo>
                  <a:pt x="75271" y="9685"/>
                </a:lnTo>
                <a:lnTo>
                  <a:pt x="36094" y="36099"/>
                </a:lnTo>
                <a:lnTo>
                  <a:pt x="9683" y="75277"/>
                </a:lnTo>
                <a:lnTo>
                  <a:pt x="0" y="123253"/>
                </a:lnTo>
                <a:lnTo>
                  <a:pt x="0" y="1704809"/>
                </a:lnTo>
                <a:lnTo>
                  <a:pt x="9683" y="1752780"/>
                </a:lnTo>
                <a:lnTo>
                  <a:pt x="36094" y="1791958"/>
                </a:lnTo>
                <a:lnTo>
                  <a:pt x="75271" y="1818375"/>
                </a:lnTo>
                <a:lnTo>
                  <a:pt x="123253" y="1828063"/>
                </a:lnTo>
                <a:lnTo>
                  <a:pt x="1704797" y="1828063"/>
                </a:lnTo>
                <a:lnTo>
                  <a:pt x="1752768" y="1818375"/>
                </a:lnTo>
                <a:lnTo>
                  <a:pt x="1791946" y="1791958"/>
                </a:lnTo>
                <a:lnTo>
                  <a:pt x="1818363" y="1752780"/>
                </a:lnTo>
                <a:lnTo>
                  <a:pt x="1828050" y="1704809"/>
                </a:lnTo>
                <a:lnTo>
                  <a:pt x="1828050" y="123253"/>
                </a:lnTo>
                <a:lnTo>
                  <a:pt x="1818363" y="75277"/>
                </a:lnTo>
                <a:lnTo>
                  <a:pt x="1791946" y="36099"/>
                </a:lnTo>
                <a:lnTo>
                  <a:pt x="1752768" y="9685"/>
                </a:lnTo>
                <a:lnTo>
                  <a:pt x="1704797" y="0"/>
                </a:lnTo>
                <a:close/>
              </a:path>
            </a:pathLst>
          </a:custGeom>
          <a:solidFill>
            <a:srgbClr val="EF822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692130" cy="7560309"/>
            <a:chOff x="0" y="0"/>
            <a:chExt cx="1069213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1990" cy="75600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099" y="290766"/>
                  </a:lnTo>
                  <a:lnTo>
                    <a:pt x="161099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71" y="252183"/>
                  </a:moveTo>
                  <a:lnTo>
                    <a:pt x="156857" y="252183"/>
                  </a:lnTo>
                  <a:lnTo>
                    <a:pt x="155320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5" y="281584"/>
                  </a:lnTo>
                  <a:lnTo>
                    <a:pt x="181965" y="255930"/>
                  </a:lnTo>
                  <a:lnTo>
                    <a:pt x="182299" y="254012"/>
                  </a:lnTo>
                  <a:lnTo>
                    <a:pt x="180771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77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77" y="197878"/>
                  </a:lnTo>
                  <a:lnTo>
                    <a:pt x="570877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62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77" y="77558"/>
                  </a:lnTo>
                  <a:lnTo>
                    <a:pt x="570877" y="72148"/>
                  </a:lnTo>
                  <a:close/>
                </a:path>
                <a:path w="571500" h="302259">
                  <a:moveTo>
                    <a:pt x="570877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77" y="184810"/>
                  </a:lnTo>
                  <a:lnTo>
                    <a:pt x="570877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77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77" y="159626"/>
                  </a:lnTo>
                  <a:lnTo>
                    <a:pt x="570877" y="128346"/>
                  </a:lnTo>
                  <a:close/>
                </a:path>
                <a:path w="571500" h="302259">
                  <a:moveTo>
                    <a:pt x="570877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77" y="128346"/>
                  </a:lnTo>
                  <a:lnTo>
                    <a:pt x="570877" y="91871"/>
                  </a:lnTo>
                  <a:close/>
                </a:path>
                <a:path w="571500" h="302259">
                  <a:moveTo>
                    <a:pt x="570877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62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77" y="91871"/>
                  </a:lnTo>
                  <a:lnTo>
                    <a:pt x="570877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81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81" y="119100"/>
                  </a:lnTo>
                  <a:lnTo>
                    <a:pt x="134581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70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12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12" y="119100"/>
                  </a:lnTo>
                  <a:lnTo>
                    <a:pt x="217512" y="86042"/>
                  </a:lnTo>
                  <a:close/>
                </a:path>
                <a:path w="571500" h="302259">
                  <a:moveTo>
                    <a:pt x="225209" y="86042"/>
                  </a:moveTo>
                  <a:lnTo>
                    <a:pt x="217563" y="86042"/>
                  </a:lnTo>
                  <a:lnTo>
                    <a:pt x="250621" y="119100"/>
                  </a:lnTo>
                  <a:lnTo>
                    <a:pt x="261683" y="119100"/>
                  </a:lnTo>
                  <a:lnTo>
                    <a:pt x="265622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26" y="113360"/>
                  </a:lnTo>
                  <a:lnTo>
                    <a:pt x="225209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489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22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46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09" y="86042"/>
                  </a:lnTo>
                  <a:lnTo>
                    <a:pt x="221246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26" y="82080"/>
                  </a:lnTo>
                  <a:lnTo>
                    <a:pt x="252526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74" y="0"/>
                  </a:moveTo>
                  <a:lnTo>
                    <a:pt x="89217" y="76657"/>
                  </a:lnTo>
                  <a:lnTo>
                    <a:pt x="115061" y="76657"/>
                  </a:lnTo>
                  <a:lnTo>
                    <a:pt x="441350" y="6718"/>
                  </a:lnTo>
                  <a:lnTo>
                    <a:pt x="456095" y="6718"/>
                  </a:lnTo>
                  <a:lnTo>
                    <a:pt x="446874" y="0"/>
                  </a:lnTo>
                  <a:close/>
                </a:path>
                <a:path w="571500" h="302259">
                  <a:moveTo>
                    <a:pt x="456095" y="6718"/>
                  </a:moveTo>
                  <a:lnTo>
                    <a:pt x="441350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28" y="51219"/>
                  </a:lnTo>
                  <a:lnTo>
                    <a:pt x="428739" y="46469"/>
                  </a:lnTo>
                  <a:lnTo>
                    <a:pt x="441722" y="37795"/>
                  </a:lnTo>
                  <a:lnTo>
                    <a:pt x="431990" y="37795"/>
                  </a:lnTo>
                  <a:lnTo>
                    <a:pt x="443547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69" y="8229"/>
                  </a:lnTo>
                  <a:lnTo>
                    <a:pt x="456095" y="6718"/>
                  </a:lnTo>
                  <a:close/>
                </a:path>
                <a:path w="571500" h="302259">
                  <a:moveTo>
                    <a:pt x="431728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47" y="70002"/>
                  </a:lnTo>
                  <a:lnTo>
                    <a:pt x="431728" y="51219"/>
                  </a:lnTo>
                  <a:close/>
                </a:path>
                <a:path w="571500" h="302259">
                  <a:moveTo>
                    <a:pt x="458169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69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47" y="36575"/>
                  </a:lnTo>
                  <a:lnTo>
                    <a:pt x="443547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47" y="14465"/>
                  </a:lnTo>
                  <a:lnTo>
                    <a:pt x="443547" y="30060"/>
                  </a:lnTo>
                  <a:lnTo>
                    <a:pt x="431990" y="37795"/>
                  </a:lnTo>
                  <a:lnTo>
                    <a:pt x="441722" y="37795"/>
                  </a:lnTo>
                  <a:lnTo>
                    <a:pt x="443547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13" y="6742248"/>
              <a:ext cx="211455" cy="1902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004" y="6742247"/>
              <a:ext cx="211454" cy="19028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74" y="224777"/>
                  </a:lnTo>
                  <a:lnTo>
                    <a:pt x="73774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22" y="224777"/>
                  </a:lnTo>
                  <a:lnTo>
                    <a:pt x="221322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5991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896" y="238188"/>
                  </a:lnTo>
                  <a:lnTo>
                    <a:pt x="368896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5991" y="271767"/>
                  </a:lnTo>
                  <a:lnTo>
                    <a:pt x="435991" y="238188"/>
                  </a:lnTo>
                  <a:close/>
                </a:path>
                <a:path w="909319" h="285750">
                  <a:moveTo>
                    <a:pt x="444004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57" y="41910"/>
                  </a:lnTo>
                  <a:lnTo>
                    <a:pt x="317157" y="190500"/>
                  </a:lnTo>
                  <a:lnTo>
                    <a:pt x="359397" y="190500"/>
                  </a:lnTo>
                  <a:lnTo>
                    <a:pt x="359397" y="41910"/>
                  </a:lnTo>
                  <a:lnTo>
                    <a:pt x="444004" y="41910"/>
                  </a:lnTo>
                  <a:lnTo>
                    <a:pt x="444004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6989" y="224777"/>
                  </a:lnTo>
                  <a:lnTo>
                    <a:pt x="546989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05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05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57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57" y="285153"/>
                  </a:lnTo>
                  <a:lnTo>
                    <a:pt x="761657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57" y="258318"/>
                  </a:lnTo>
                  <a:lnTo>
                    <a:pt x="761657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57" y="238188"/>
                  </a:lnTo>
                  <a:lnTo>
                    <a:pt x="761657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7596" y="3978567"/>
              <a:ext cx="2382050" cy="23820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540" y="545859"/>
              <a:ext cx="3292106" cy="327013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977213" y="3074163"/>
              <a:ext cx="1828164" cy="1828164"/>
            </a:xfrm>
            <a:custGeom>
              <a:avLst/>
              <a:gdLst/>
              <a:ahLst/>
              <a:cxnLst/>
              <a:rect l="l" t="t" r="r" b="b"/>
              <a:pathLst>
                <a:path w="1828164" h="1828164">
                  <a:moveTo>
                    <a:pt x="1704797" y="0"/>
                  </a:moveTo>
                  <a:lnTo>
                    <a:pt x="123253" y="0"/>
                  </a:lnTo>
                  <a:lnTo>
                    <a:pt x="75277" y="9685"/>
                  </a:lnTo>
                  <a:lnTo>
                    <a:pt x="36099" y="36099"/>
                  </a:lnTo>
                  <a:lnTo>
                    <a:pt x="9685" y="75277"/>
                  </a:lnTo>
                  <a:lnTo>
                    <a:pt x="0" y="123253"/>
                  </a:lnTo>
                  <a:lnTo>
                    <a:pt x="0" y="1704809"/>
                  </a:lnTo>
                  <a:lnTo>
                    <a:pt x="9685" y="1752780"/>
                  </a:lnTo>
                  <a:lnTo>
                    <a:pt x="36099" y="1791958"/>
                  </a:lnTo>
                  <a:lnTo>
                    <a:pt x="75277" y="1818375"/>
                  </a:lnTo>
                  <a:lnTo>
                    <a:pt x="123253" y="1828063"/>
                  </a:lnTo>
                  <a:lnTo>
                    <a:pt x="1704797" y="1828063"/>
                  </a:lnTo>
                  <a:lnTo>
                    <a:pt x="1752768" y="1818375"/>
                  </a:lnTo>
                  <a:lnTo>
                    <a:pt x="1791946" y="1791958"/>
                  </a:lnTo>
                  <a:lnTo>
                    <a:pt x="1818363" y="1752780"/>
                  </a:lnTo>
                  <a:lnTo>
                    <a:pt x="1828050" y="1704809"/>
                  </a:lnTo>
                  <a:lnTo>
                    <a:pt x="1828050" y="123253"/>
                  </a:lnTo>
                  <a:lnTo>
                    <a:pt x="1818363" y="75277"/>
                  </a:lnTo>
                  <a:lnTo>
                    <a:pt x="1791946" y="36099"/>
                  </a:lnTo>
                  <a:lnTo>
                    <a:pt x="1752768" y="9685"/>
                  </a:lnTo>
                  <a:lnTo>
                    <a:pt x="1704797" y="0"/>
                  </a:lnTo>
                  <a:close/>
                </a:path>
              </a:pathLst>
            </a:custGeom>
            <a:solidFill>
              <a:srgbClr val="EF82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7208" y="5080623"/>
              <a:ext cx="1828050" cy="18232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7208" y="1067714"/>
              <a:ext cx="1828050" cy="182805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45530" y="1429969"/>
              <a:ext cx="2382050" cy="23820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5530" y="3963721"/>
              <a:ext cx="2382050" cy="2382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2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1990" y="0"/>
                </a:moveTo>
                <a:lnTo>
                  <a:pt x="0" y="0"/>
                </a:lnTo>
                <a:lnTo>
                  <a:pt x="0" y="7560068"/>
                </a:lnTo>
                <a:lnTo>
                  <a:pt x="10691990" y="7560068"/>
                </a:lnTo>
                <a:lnTo>
                  <a:pt x="10691990" y="0"/>
                </a:lnTo>
                <a:close/>
              </a:path>
            </a:pathLst>
          </a:custGeom>
          <a:solidFill>
            <a:srgbClr val="0F17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291" y="589002"/>
            <a:ext cx="7839075" cy="269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85">
                <a:solidFill>
                  <a:srgbClr val="EF8222"/>
                </a:solidFill>
                <a:latin typeface="Lucida Sans Unicode"/>
                <a:cs typeface="Lucida Sans Unicode"/>
              </a:rPr>
              <a:t>Комплекс</a:t>
            </a:r>
            <a:r>
              <a:rPr dirty="0" sz="1600" spc="-3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20">
                <a:solidFill>
                  <a:srgbClr val="EF8222"/>
                </a:solidFill>
                <a:latin typeface="Lucida Sans Unicode"/>
                <a:cs typeface="Lucida Sans Unicode"/>
              </a:rPr>
              <a:t>робіт</a:t>
            </a:r>
            <a:r>
              <a:rPr dirty="0" sz="1600" spc="-3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75">
                <a:solidFill>
                  <a:srgbClr val="EF8222"/>
                </a:solidFill>
                <a:latin typeface="Lucida Sans Unicode"/>
                <a:cs typeface="Lucida Sans Unicode"/>
              </a:rPr>
              <a:t>з</a:t>
            </a:r>
            <a:r>
              <a:rPr dirty="0" sz="1600" spc="-3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70">
                <a:solidFill>
                  <a:srgbClr val="EF8222"/>
                </a:solidFill>
                <a:latin typeface="Lucida Sans Unicode"/>
                <a:cs typeface="Lucida Sans Unicode"/>
              </a:rPr>
              <a:t>встановлення</a:t>
            </a:r>
            <a:r>
              <a:rPr dirty="0" sz="1600" spc="-3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20">
                <a:solidFill>
                  <a:srgbClr val="EF8222"/>
                </a:solidFill>
                <a:latin typeface="Lucida Sans Unicode"/>
                <a:cs typeface="Lucida Sans Unicode"/>
              </a:rPr>
              <a:t>вітрогенераторів</a:t>
            </a:r>
            <a:r>
              <a:rPr dirty="0" sz="1600" spc="-3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20">
                <a:solidFill>
                  <a:srgbClr val="EF8222"/>
                </a:solidFill>
                <a:latin typeface="Lucida Sans Unicode"/>
                <a:cs typeface="Lucida Sans Unicode"/>
              </a:rPr>
              <a:t>4</a:t>
            </a:r>
            <a:r>
              <a:rPr dirty="0" sz="1600" spc="-3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20">
                <a:solidFill>
                  <a:srgbClr val="EF8222"/>
                </a:solidFill>
                <a:latin typeface="Lucida Sans Unicode"/>
                <a:cs typeface="Lucida Sans Unicode"/>
              </a:rPr>
              <a:t>шт</a:t>
            </a:r>
            <a:r>
              <a:rPr dirty="0" sz="1600" spc="-3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130">
                <a:solidFill>
                  <a:srgbClr val="EF8222"/>
                </a:solidFill>
                <a:latin typeface="Lucida Sans Unicode"/>
                <a:cs typeface="Lucida Sans Unicode"/>
              </a:rPr>
              <a:t>в</a:t>
            </a:r>
            <a:r>
              <a:rPr dirty="0" sz="1600" spc="-3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50">
                <a:solidFill>
                  <a:srgbClr val="EF8222"/>
                </a:solidFill>
                <a:latin typeface="Lucida Sans Unicode"/>
                <a:cs typeface="Lucida Sans Unicode"/>
              </a:rPr>
              <a:t>Одеській</a:t>
            </a:r>
            <a:r>
              <a:rPr dirty="0" sz="1600" spc="-3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0">
                <a:solidFill>
                  <a:srgbClr val="EF8222"/>
                </a:solidFill>
                <a:latin typeface="Lucida Sans Unicode"/>
                <a:cs typeface="Lucida Sans Unicode"/>
              </a:rPr>
              <a:t>області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39993" y="6569517"/>
            <a:ext cx="909319" cy="457834"/>
            <a:chOff x="539993" y="6569517"/>
            <a:chExt cx="909319" cy="457834"/>
          </a:xfrm>
        </p:grpSpPr>
        <p:sp>
          <p:nvSpPr>
            <p:cNvPr id="5" name="object 5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099" y="290766"/>
                  </a:lnTo>
                  <a:lnTo>
                    <a:pt x="161099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71" y="252183"/>
                  </a:moveTo>
                  <a:lnTo>
                    <a:pt x="156857" y="252183"/>
                  </a:lnTo>
                  <a:lnTo>
                    <a:pt x="155320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5" y="281584"/>
                  </a:lnTo>
                  <a:lnTo>
                    <a:pt x="181965" y="255930"/>
                  </a:lnTo>
                  <a:lnTo>
                    <a:pt x="182299" y="254012"/>
                  </a:lnTo>
                  <a:lnTo>
                    <a:pt x="180771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77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77" y="197878"/>
                  </a:lnTo>
                  <a:lnTo>
                    <a:pt x="570877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62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77" y="77558"/>
                  </a:lnTo>
                  <a:lnTo>
                    <a:pt x="570877" y="72148"/>
                  </a:lnTo>
                  <a:close/>
                </a:path>
                <a:path w="571500" h="302259">
                  <a:moveTo>
                    <a:pt x="570877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77" y="184810"/>
                  </a:lnTo>
                  <a:lnTo>
                    <a:pt x="570877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77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77" y="159626"/>
                  </a:lnTo>
                  <a:lnTo>
                    <a:pt x="570877" y="128346"/>
                  </a:lnTo>
                  <a:close/>
                </a:path>
                <a:path w="571500" h="302259">
                  <a:moveTo>
                    <a:pt x="570877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77" y="128346"/>
                  </a:lnTo>
                  <a:lnTo>
                    <a:pt x="570877" y="91871"/>
                  </a:lnTo>
                  <a:close/>
                </a:path>
                <a:path w="571500" h="302259">
                  <a:moveTo>
                    <a:pt x="570877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62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77" y="91871"/>
                  </a:lnTo>
                  <a:lnTo>
                    <a:pt x="570877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81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81" y="119100"/>
                  </a:lnTo>
                  <a:lnTo>
                    <a:pt x="134581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70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12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12" y="119100"/>
                  </a:lnTo>
                  <a:lnTo>
                    <a:pt x="217512" y="86042"/>
                  </a:lnTo>
                  <a:close/>
                </a:path>
                <a:path w="571500" h="302259">
                  <a:moveTo>
                    <a:pt x="225209" y="86042"/>
                  </a:moveTo>
                  <a:lnTo>
                    <a:pt x="217563" y="86042"/>
                  </a:lnTo>
                  <a:lnTo>
                    <a:pt x="250621" y="119100"/>
                  </a:lnTo>
                  <a:lnTo>
                    <a:pt x="261683" y="119100"/>
                  </a:lnTo>
                  <a:lnTo>
                    <a:pt x="265622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26" y="113360"/>
                  </a:lnTo>
                  <a:lnTo>
                    <a:pt x="225209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489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22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46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09" y="86042"/>
                  </a:lnTo>
                  <a:lnTo>
                    <a:pt x="221246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26" y="82080"/>
                  </a:lnTo>
                  <a:lnTo>
                    <a:pt x="252526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74" y="0"/>
                  </a:moveTo>
                  <a:lnTo>
                    <a:pt x="89217" y="76657"/>
                  </a:lnTo>
                  <a:lnTo>
                    <a:pt x="115061" y="76657"/>
                  </a:lnTo>
                  <a:lnTo>
                    <a:pt x="441350" y="6718"/>
                  </a:lnTo>
                  <a:lnTo>
                    <a:pt x="456095" y="6718"/>
                  </a:lnTo>
                  <a:lnTo>
                    <a:pt x="446874" y="0"/>
                  </a:lnTo>
                  <a:close/>
                </a:path>
                <a:path w="571500" h="302259">
                  <a:moveTo>
                    <a:pt x="456095" y="6718"/>
                  </a:moveTo>
                  <a:lnTo>
                    <a:pt x="441350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28" y="51219"/>
                  </a:lnTo>
                  <a:lnTo>
                    <a:pt x="428739" y="46469"/>
                  </a:lnTo>
                  <a:lnTo>
                    <a:pt x="441722" y="37795"/>
                  </a:lnTo>
                  <a:lnTo>
                    <a:pt x="431990" y="37795"/>
                  </a:lnTo>
                  <a:lnTo>
                    <a:pt x="443547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69" y="8229"/>
                  </a:lnTo>
                  <a:lnTo>
                    <a:pt x="456095" y="6718"/>
                  </a:lnTo>
                  <a:close/>
                </a:path>
                <a:path w="571500" h="302259">
                  <a:moveTo>
                    <a:pt x="431728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47" y="70002"/>
                  </a:lnTo>
                  <a:lnTo>
                    <a:pt x="431728" y="51219"/>
                  </a:lnTo>
                  <a:close/>
                </a:path>
                <a:path w="571500" h="302259">
                  <a:moveTo>
                    <a:pt x="458169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69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47" y="36575"/>
                  </a:lnTo>
                  <a:lnTo>
                    <a:pt x="443547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47" y="14465"/>
                  </a:lnTo>
                  <a:lnTo>
                    <a:pt x="443547" y="30060"/>
                  </a:lnTo>
                  <a:lnTo>
                    <a:pt x="431990" y="37795"/>
                  </a:lnTo>
                  <a:lnTo>
                    <a:pt x="441722" y="37795"/>
                  </a:lnTo>
                  <a:lnTo>
                    <a:pt x="443547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13" y="6742249"/>
              <a:ext cx="211455" cy="19028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3" y="6742247"/>
              <a:ext cx="211454" cy="19028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74" y="224777"/>
                  </a:lnTo>
                  <a:lnTo>
                    <a:pt x="73774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22" y="224777"/>
                  </a:lnTo>
                  <a:lnTo>
                    <a:pt x="221322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5991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896" y="238188"/>
                  </a:lnTo>
                  <a:lnTo>
                    <a:pt x="368896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5991" y="271767"/>
                  </a:lnTo>
                  <a:lnTo>
                    <a:pt x="435991" y="238188"/>
                  </a:lnTo>
                  <a:close/>
                </a:path>
                <a:path w="909319" h="285750">
                  <a:moveTo>
                    <a:pt x="444004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57" y="41910"/>
                  </a:lnTo>
                  <a:lnTo>
                    <a:pt x="317157" y="190500"/>
                  </a:lnTo>
                  <a:lnTo>
                    <a:pt x="359397" y="190500"/>
                  </a:lnTo>
                  <a:lnTo>
                    <a:pt x="359397" y="41910"/>
                  </a:lnTo>
                  <a:lnTo>
                    <a:pt x="444004" y="41910"/>
                  </a:lnTo>
                  <a:lnTo>
                    <a:pt x="444004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6989" y="224777"/>
                  </a:lnTo>
                  <a:lnTo>
                    <a:pt x="546989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05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05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57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57" y="285153"/>
                  </a:lnTo>
                  <a:lnTo>
                    <a:pt x="761657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57" y="258318"/>
                  </a:lnTo>
                  <a:lnTo>
                    <a:pt x="761657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57" y="238188"/>
                  </a:lnTo>
                  <a:lnTo>
                    <a:pt x="761657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2259202" y="968248"/>
            <a:ext cx="7876540" cy="120014"/>
            <a:chOff x="2259202" y="968248"/>
            <a:chExt cx="7876540" cy="120014"/>
          </a:xfrm>
        </p:grpSpPr>
        <p:sp>
          <p:nvSpPr>
            <p:cNvPr id="11" name="object 11" descr=""/>
            <p:cNvSpPr/>
            <p:nvPr/>
          </p:nvSpPr>
          <p:spPr>
            <a:xfrm>
              <a:off x="2260155" y="1078458"/>
              <a:ext cx="7874634" cy="8890"/>
            </a:xfrm>
            <a:custGeom>
              <a:avLst/>
              <a:gdLst/>
              <a:ahLst/>
              <a:cxnLst/>
              <a:rect l="l" t="t" r="r" b="b"/>
              <a:pathLst>
                <a:path w="7874634" h="8890">
                  <a:moveTo>
                    <a:pt x="7874304" y="0"/>
                  </a:moveTo>
                  <a:lnTo>
                    <a:pt x="0" y="0"/>
                  </a:lnTo>
                  <a:lnTo>
                    <a:pt x="0" y="8407"/>
                  </a:lnTo>
                  <a:lnTo>
                    <a:pt x="7874304" y="8407"/>
                  </a:lnTo>
                  <a:lnTo>
                    <a:pt x="7874304" y="0"/>
                  </a:lnTo>
                  <a:close/>
                </a:path>
              </a:pathLst>
            </a:custGeom>
            <a:solidFill>
              <a:srgbClr val="EF82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260155" y="1078458"/>
              <a:ext cx="7874634" cy="8890"/>
            </a:xfrm>
            <a:custGeom>
              <a:avLst/>
              <a:gdLst/>
              <a:ahLst/>
              <a:cxnLst/>
              <a:rect l="l" t="t" r="r" b="b"/>
              <a:pathLst>
                <a:path w="7874634" h="8890">
                  <a:moveTo>
                    <a:pt x="0" y="0"/>
                  </a:moveTo>
                  <a:lnTo>
                    <a:pt x="7874304" y="0"/>
                  </a:lnTo>
                  <a:lnTo>
                    <a:pt x="7874304" y="8407"/>
                  </a:lnTo>
                  <a:lnTo>
                    <a:pt x="0" y="840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F17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419908" y="969200"/>
              <a:ext cx="8890" cy="109220"/>
            </a:xfrm>
            <a:custGeom>
              <a:avLst/>
              <a:gdLst/>
              <a:ahLst/>
              <a:cxnLst/>
              <a:rect l="l" t="t" r="r" b="b"/>
              <a:pathLst>
                <a:path w="8889" h="109219">
                  <a:moveTo>
                    <a:pt x="8381" y="0"/>
                  </a:moveTo>
                  <a:lnTo>
                    <a:pt x="0" y="0"/>
                  </a:lnTo>
                  <a:lnTo>
                    <a:pt x="0" y="109016"/>
                  </a:lnTo>
                  <a:lnTo>
                    <a:pt x="8381" y="109016"/>
                  </a:lnTo>
                  <a:lnTo>
                    <a:pt x="8381" y="0"/>
                  </a:lnTo>
                  <a:close/>
                </a:path>
              </a:pathLst>
            </a:custGeom>
            <a:solidFill>
              <a:srgbClr val="EF82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419908" y="969200"/>
              <a:ext cx="8890" cy="109220"/>
            </a:xfrm>
            <a:custGeom>
              <a:avLst/>
              <a:gdLst/>
              <a:ahLst/>
              <a:cxnLst/>
              <a:rect l="l" t="t" r="r" b="b"/>
              <a:pathLst>
                <a:path w="8889" h="109219">
                  <a:moveTo>
                    <a:pt x="0" y="109016"/>
                  </a:moveTo>
                  <a:lnTo>
                    <a:pt x="8381" y="109016"/>
                  </a:lnTo>
                  <a:lnTo>
                    <a:pt x="8381" y="0"/>
                  </a:lnTo>
                  <a:lnTo>
                    <a:pt x="0" y="0"/>
                  </a:lnTo>
                  <a:lnTo>
                    <a:pt x="0" y="109016"/>
                  </a:lnTo>
                  <a:close/>
                </a:path>
              </a:pathLst>
            </a:custGeom>
            <a:ln w="3175">
              <a:solidFill>
                <a:srgbClr val="0F17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358955" y="969200"/>
              <a:ext cx="8890" cy="109220"/>
            </a:xfrm>
            <a:custGeom>
              <a:avLst/>
              <a:gdLst/>
              <a:ahLst/>
              <a:cxnLst/>
              <a:rect l="l" t="t" r="r" b="b"/>
              <a:pathLst>
                <a:path w="8889" h="109219">
                  <a:moveTo>
                    <a:pt x="8394" y="0"/>
                  </a:moveTo>
                  <a:lnTo>
                    <a:pt x="0" y="0"/>
                  </a:lnTo>
                  <a:lnTo>
                    <a:pt x="0" y="109016"/>
                  </a:lnTo>
                  <a:lnTo>
                    <a:pt x="8394" y="109016"/>
                  </a:lnTo>
                  <a:lnTo>
                    <a:pt x="8394" y="0"/>
                  </a:lnTo>
                  <a:close/>
                </a:path>
              </a:pathLst>
            </a:custGeom>
            <a:solidFill>
              <a:srgbClr val="EF82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358955" y="969200"/>
              <a:ext cx="8890" cy="109220"/>
            </a:xfrm>
            <a:custGeom>
              <a:avLst/>
              <a:gdLst/>
              <a:ahLst/>
              <a:cxnLst/>
              <a:rect l="l" t="t" r="r" b="b"/>
              <a:pathLst>
                <a:path w="8889" h="109219">
                  <a:moveTo>
                    <a:pt x="0" y="109016"/>
                  </a:moveTo>
                  <a:lnTo>
                    <a:pt x="8394" y="109016"/>
                  </a:lnTo>
                  <a:lnTo>
                    <a:pt x="8394" y="0"/>
                  </a:lnTo>
                  <a:lnTo>
                    <a:pt x="0" y="0"/>
                  </a:lnTo>
                  <a:lnTo>
                    <a:pt x="0" y="109016"/>
                  </a:lnTo>
                  <a:close/>
                </a:path>
              </a:pathLst>
            </a:custGeom>
            <a:ln w="3175">
              <a:solidFill>
                <a:srgbClr val="0F17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920663" y="969200"/>
              <a:ext cx="8890" cy="109220"/>
            </a:xfrm>
            <a:custGeom>
              <a:avLst/>
              <a:gdLst/>
              <a:ahLst/>
              <a:cxnLst/>
              <a:rect l="l" t="t" r="r" b="b"/>
              <a:pathLst>
                <a:path w="8889" h="109219">
                  <a:moveTo>
                    <a:pt x="8394" y="0"/>
                  </a:moveTo>
                  <a:lnTo>
                    <a:pt x="0" y="0"/>
                  </a:lnTo>
                  <a:lnTo>
                    <a:pt x="0" y="109016"/>
                  </a:lnTo>
                  <a:lnTo>
                    <a:pt x="8394" y="109016"/>
                  </a:lnTo>
                  <a:lnTo>
                    <a:pt x="8394" y="0"/>
                  </a:lnTo>
                  <a:close/>
                </a:path>
              </a:pathLst>
            </a:custGeom>
            <a:solidFill>
              <a:srgbClr val="EF82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920663" y="969200"/>
              <a:ext cx="8890" cy="109220"/>
            </a:xfrm>
            <a:custGeom>
              <a:avLst/>
              <a:gdLst/>
              <a:ahLst/>
              <a:cxnLst/>
              <a:rect l="l" t="t" r="r" b="b"/>
              <a:pathLst>
                <a:path w="8889" h="109219">
                  <a:moveTo>
                    <a:pt x="0" y="109016"/>
                  </a:moveTo>
                  <a:lnTo>
                    <a:pt x="8394" y="109016"/>
                  </a:lnTo>
                  <a:lnTo>
                    <a:pt x="8394" y="0"/>
                  </a:lnTo>
                  <a:lnTo>
                    <a:pt x="0" y="0"/>
                  </a:lnTo>
                  <a:lnTo>
                    <a:pt x="0" y="109016"/>
                  </a:lnTo>
                  <a:close/>
                </a:path>
              </a:pathLst>
            </a:custGeom>
            <a:ln w="3175">
              <a:solidFill>
                <a:srgbClr val="0F17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364655" y="969200"/>
              <a:ext cx="8890" cy="109220"/>
            </a:xfrm>
            <a:custGeom>
              <a:avLst/>
              <a:gdLst/>
              <a:ahLst/>
              <a:cxnLst/>
              <a:rect l="l" t="t" r="r" b="b"/>
              <a:pathLst>
                <a:path w="8889" h="109219">
                  <a:moveTo>
                    <a:pt x="8407" y="0"/>
                  </a:moveTo>
                  <a:lnTo>
                    <a:pt x="0" y="0"/>
                  </a:lnTo>
                  <a:lnTo>
                    <a:pt x="0" y="109016"/>
                  </a:lnTo>
                  <a:lnTo>
                    <a:pt x="8407" y="109016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EF82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364655" y="969200"/>
              <a:ext cx="8890" cy="109220"/>
            </a:xfrm>
            <a:custGeom>
              <a:avLst/>
              <a:gdLst/>
              <a:ahLst/>
              <a:cxnLst/>
              <a:rect l="l" t="t" r="r" b="b"/>
              <a:pathLst>
                <a:path w="8889" h="109219">
                  <a:moveTo>
                    <a:pt x="0" y="109016"/>
                  </a:moveTo>
                  <a:lnTo>
                    <a:pt x="8407" y="109016"/>
                  </a:lnTo>
                  <a:lnTo>
                    <a:pt x="8407" y="0"/>
                  </a:lnTo>
                  <a:lnTo>
                    <a:pt x="0" y="0"/>
                  </a:lnTo>
                  <a:lnTo>
                    <a:pt x="0" y="109016"/>
                  </a:lnTo>
                  <a:close/>
                </a:path>
              </a:pathLst>
            </a:custGeom>
            <a:ln w="3175">
              <a:solidFill>
                <a:srgbClr val="0F17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247689" y="95856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2464692" y="921585"/>
            <a:ext cx="4446905" cy="28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21660" marR="5080" indent="-3109595">
              <a:lnSpc>
                <a:spcPct val="121900"/>
              </a:lnSpc>
              <a:spcBef>
                <a:spcPts val="100"/>
              </a:spcBef>
              <a:tabLst>
                <a:tab pos="2908300" algn="l"/>
              </a:tabLst>
            </a:pP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Найменування</a:t>
            </a:r>
            <a:r>
              <a:rPr dirty="0" sz="700">
                <a:solidFill>
                  <a:srgbClr val="FFFFFF"/>
                </a:solidFill>
                <a:latin typeface="Lucida Sans Unicode"/>
                <a:cs typeface="Lucida Sans Unicode"/>
              </a:rPr>
              <a:t>	Одн.</a:t>
            </a:r>
            <a:r>
              <a:rPr dirty="0" sz="7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00">
                <a:solidFill>
                  <a:srgbClr val="FFFFFF"/>
                </a:solidFill>
                <a:latin typeface="Lucida Sans Unicode"/>
                <a:cs typeface="Lucida Sans Unicode"/>
              </a:rPr>
              <a:t>Вим.</a:t>
            </a:r>
            <a:r>
              <a:rPr dirty="0" sz="700" spc="229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700">
                <a:solidFill>
                  <a:srgbClr val="FFFFFF"/>
                </a:solidFill>
                <a:latin typeface="Lucida Sans Unicode"/>
                <a:cs typeface="Lucida Sans Unicode"/>
              </a:rPr>
              <a:t>Кількість</a:t>
            </a:r>
            <a:r>
              <a:rPr dirty="0" sz="700" spc="31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Примітки </a:t>
            </a:r>
            <a:r>
              <a:rPr dirty="0" sz="700">
                <a:solidFill>
                  <a:srgbClr val="FFFFFF"/>
                </a:solidFill>
                <a:latin typeface="Lucida Sans Unicode"/>
                <a:cs typeface="Lucida Sans Unicode"/>
              </a:rPr>
              <a:t>Підготовчі</a:t>
            </a:r>
            <a:r>
              <a:rPr dirty="0" sz="7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роботи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516822" y="1683267"/>
            <a:ext cx="8166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30">
                <a:solidFill>
                  <a:srgbClr val="FFFFFF"/>
                </a:solidFill>
                <a:latin typeface="Lucida Sans Unicode"/>
                <a:cs typeface="Lucida Sans Unicode"/>
              </a:rPr>
              <a:t>Земельні</a:t>
            </a:r>
            <a:r>
              <a:rPr dirty="0" sz="7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роботи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582046" y="3553318"/>
            <a:ext cx="685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10">
                <a:solidFill>
                  <a:srgbClr val="FFFFFF"/>
                </a:solidFill>
                <a:latin typeface="Lucida Sans Unicode"/>
                <a:cs typeface="Lucida Sans Unicode"/>
              </a:rPr>
              <a:t>Бетоні</a:t>
            </a:r>
            <a:r>
              <a:rPr dirty="0" sz="7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роботи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331730" y="5227285"/>
            <a:ext cx="118681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FFFFFF"/>
                </a:solidFill>
                <a:latin typeface="Lucida Sans Unicode"/>
                <a:cs typeface="Lucida Sans Unicode"/>
              </a:rPr>
              <a:t>Монтаж</a:t>
            </a:r>
            <a:r>
              <a:rPr dirty="0" sz="7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вітрогенератора</a:t>
            </a:r>
            <a:endParaRPr sz="700">
              <a:latin typeface="Lucida Sans Unicode"/>
              <a:cs typeface="Lucida Sans Unicode"/>
            </a:endParaRPr>
          </a:p>
        </p:txBody>
      </p:sp>
      <p:graphicFrame>
        <p:nvGraphicFramePr>
          <p:cNvPr id="26" name="object 26" descr=""/>
          <p:cNvGraphicFramePr>
            <a:graphicFrameLocks noGrp="1"/>
          </p:cNvGraphicFramePr>
          <p:nvPr/>
        </p:nvGraphicFramePr>
        <p:xfrm>
          <a:off x="2259202" y="1208291"/>
          <a:ext cx="7952740" cy="47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2934970"/>
                <a:gridCol w="561974"/>
                <a:gridCol w="444500"/>
                <a:gridCol w="3766820"/>
              </a:tblGrid>
              <a:tr h="117475">
                <a:tc>
                  <a:txBody>
                    <a:bodyPr/>
                    <a:lstStyle/>
                    <a:p>
                      <a:pPr algn="ctr" marL="6350">
                        <a:lnSpc>
                          <a:spcPts val="81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5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Нанесення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проекту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місцевість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геодезична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посадка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5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ts val="81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815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Нанессеня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робочих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точок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контуру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фундаменту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algn="ctr" marL="247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905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Перевірка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грунтів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геологія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Перевірка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грунтів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місцях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буріння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центральної</a:t>
                      </a: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частини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algn="ctr" marL="2476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Буріння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3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(проведення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випробуваннь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паль)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2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Буріння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випробування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динамічні</a:t>
                      </a: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статичні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навантажееня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7" name="object 27" descr=""/>
          <p:cNvGraphicFramePr>
            <a:graphicFrameLocks noGrp="1"/>
          </p:cNvGraphicFramePr>
          <p:nvPr/>
        </p:nvGraphicFramePr>
        <p:xfrm>
          <a:off x="2259202" y="1816468"/>
          <a:ext cx="795274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2934970"/>
                <a:gridCol w="561974"/>
                <a:gridCol w="444500"/>
                <a:gridCol w="3766820"/>
              </a:tblGrid>
              <a:tr h="339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778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 marR="26670">
                        <a:lnSpc>
                          <a:spcPct val="104299"/>
                        </a:lnSpc>
                        <a:spcBef>
                          <a:spcPts val="360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Розробка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грунту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площу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забудови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підїздними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частинами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використовуючи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екскаватора-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навантажувача</a:t>
                      </a:r>
                      <a:r>
                        <a:rPr dirty="0" sz="700" spc="1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JCB</a:t>
                      </a:r>
                      <a:r>
                        <a:rPr dirty="0" sz="700" spc="1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4CX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3136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Підготовка</a:t>
                      </a:r>
                      <a:r>
                        <a:rPr dirty="0" sz="700" spc="1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площадки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проведення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робіт,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вирівнювання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</a:t>
                      </a:r>
                      <a:r>
                        <a:rPr dirty="0" sz="700" spc="1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робочу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відмітку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0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Буріння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відносно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проекту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врахування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корегуваннь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49530" marR="83185">
                        <a:lnSpc>
                          <a:spcPct val="104299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відносно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грунту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(БУРОНАБИВНІ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ПАЛІ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D=1020мм H=28000мм</a:t>
                      </a:r>
                      <a:r>
                        <a:rPr dirty="0" sz="700" spc="1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)</a:t>
                      </a:r>
                      <a:r>
                        <a:rPr dirty="0" sz="700" spc="1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застосування</a:t>
                      </a:r>
                      <a:r>
                        <a:rPr dirty="0" sz="700" spc="1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Гідравлічний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бурильний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верстат RCQ560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96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762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Проведення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бурових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робіт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дизельною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станцію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глубину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28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7625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Армування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каркасів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бетонування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3312,96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Зачищення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верхівок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1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проектної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висоти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96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2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Проведееня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робіт</a:t>
                      </a:r>
                      <a:r>
                        <a:rPr dirty="0" sz="700" spc="1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зачистки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</a:t>
                      </a:r>
                      <a:r>
                        <a:rPr dirty="0" sz="700" spc="1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проектну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висоту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очищеня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випусків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від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2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Улаштування</a:t>
                      </a:r>
                      <a:r>
                        <a:rPr dirty="0" sz="700" spc="1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піщяно-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щебенового</a:t>
                      </a:r>
                      <a:r>
                        <a:rPr dirty="0" sz="700" spc="1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шару</a:t>
                      </a:r>
                      <a:r>
                        <a:rPr dirty="0" sz="700" spc="1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1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пошаровим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ущільненням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накриттям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геотекстилю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2304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2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Закриття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грунту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геотекстилем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засипати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пошарово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пісок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щебінь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ущільненням</a:t>
                      </a:r>
                      <a:r>
                        <a:rPr dirty="0" sz="700" spc="1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r>
                        <a:rPr dirty="0" sz="70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досягнення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щільності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основи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Бетонування</a:t>
                      </a:r>
                      <a:r>
                        <a:rPr dirty="0" sz="700" spc="1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підбетонки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100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2304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0005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2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Прокладання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інженерних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футлярів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(Прокладання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кабельної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продукції</a:t>
                      </a:r>
                      <a:r>
                        <a:rPr dirty="0" sz="700" spc="-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футляр)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2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Прокладання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кабельної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продукції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футлярах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центру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подальшого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прокладання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2259202" y="3687210"/>
          <a:ext cx="7952740" cy="154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2934970"/>
                <a:gridCol w="561974"/>
                <a:gridCol w="444500"/>
                <a:gridCol w="3766820"/>
              </a:tblGrid>
              <a:tr h="117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Геодезична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розмітка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фундаменту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анкерного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Розмітка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Посадки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анкерного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границь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фундаменту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приямок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Анкерного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вітроргенератора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2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Збір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анкерного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який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служить</a:t>
                      </a:r>
                      <a:r>
                        <a:rPr dirty="0" sz="70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закладною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монтажу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башти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вітряка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81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2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Армування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фундаментної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плити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чотирьох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рівневий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</a:t>
                      </a:r>
                      <a:r>
                        <a:rPr dirty="0" sz="70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посилееням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9072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Армування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згідно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проекту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врахуванням</a:t>
                      </a:r>
                      <a:r>
                        <a:rPr dirty="0" sz="700" spc="1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посилень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закладних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деталей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випусків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224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algn="ctr" marL="19050">
                        <a:lnSpc>
                          <a:spcPts val="82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2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полоси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заземлення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м.п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ts val="825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960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algn="ctr" marL="19050">
                        <a:lnSpc>
                          <a:spcPts val="81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опалубочних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конструкцій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розкріленням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5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ts val="815"/>
                        </a:lnSpc>
                      </a:pP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9072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2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Бетонування</a:t>
                      </a:r>
                      <a:r>
                        <a:rPr dirty="0" sz="700" spc="229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Фундаменту</a:t>
                      </a:r>
                      <a:r>
                        <a:rPr dirty="0" sz="700" spc="1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(Бетон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С30/35</a:t>
                      </a:r>
                      <a:r>
                        <a:rPr dirty="0" sz="700" spc="1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гідрофобна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присадка)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9072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2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Виконати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бетонування</a:t>
                      </a:r>
                      <a:r>
                        <a:rPr dirty="0" sz="700" spc="1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1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врахуванням</a:t>
                      </a:r>
                      <a:r>
                        <a:rPr dirty="0" sz="700" spc="1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погодних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умов,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використання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вібробулави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максимального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ущільнення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бетоної</a:t>
                      </a:r>
                      <a:r>
                        <a:rPr dirty="0" sz="70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суміші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8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34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Демонтаж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опалубочних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елементів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25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Післля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набуття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властивостей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проводиться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демонтаж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опалубочних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елементів.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Проводяться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експертиза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бетоного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виробу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object 29" descr=""/>
          <p:cNvGraphicFramePr>
            <a:graphicFrameLocks noGrp="1"/>
          </p:cNvGraphicFramePr>
          <p:nvPr/>
        </p:nvGraphicFramePr>
        <p:xfrm>
          <a:off x="2259202" y="5355234"/>
          <a:ext cx="7952740" cy="1645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2934970"/>
                <a:gridCol w="561974"/>
                <a:gridCol w="444500"/>
                <a:gridCol w="3766820"/>
              </a:tblGrid>
              <a:tr h="235585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6515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Збір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крану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дні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28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2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Збір крану на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місці</a:t>
                      </a:r>
                      <a:r>
                        <a:rPr dirty="0" sz="70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монтажу(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проведення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розрахунку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вантажо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підйомності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висоти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підйому)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302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 marR="306705">
                        <a:lnSpc>
                          <a:spcPct val="104299"/>
                        </a:lnSpc>
                        <a:spcBef>
                          <a:spcPts val="370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114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башти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сегментами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108м</a:t>
                      </a:r>
                      <a:r>
                        <a:rPr dirty="0" sz="700" spc="1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1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ботове</a:t>
                      </a:r>
                      <a:r>
                        <a:rPr dirty="0" sz="700" spc="1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зєднання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(Закріплення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основи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Анкерного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збірання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модулів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 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12м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05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Кріплення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низу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башти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 анкепногокаркасу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використовуючи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гайковерт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91440" marR="354330">
                        <a:lnSpc>
                          <a:spcPct val="104299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високої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потужності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перевірка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затягування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динамометричним</a:t>
                      </a:r>
                      <a:r>
                        <a:rPr dirty="0" sz="700" spc="5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ключем.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подальших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модулів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проводиться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допомогою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крану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кріпиться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середини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башти.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985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гондоли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верхівку башти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болтове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зеднання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985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985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985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Проводиться</a:t>
                      </a:r>
                      <a:r>
                        <a:rPr dirty="0" sz="700" spc="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1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краном,</a:t>
                      </a:r>
                      <a:r>
                        <a:rPr dirty="0" sz="700" spc="1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після</a:t>
                      </a:r>
                      <a:r>
                        <a:rPr dirty="0" sz="700" spc="204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монтажк</a:t>
                      </a:r>
                      <a:r>
                        <a:rPr dirty="0" sz="700" spc="1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перевіряеться</a:t>
                      </a:r>
                      <a:r>
                        <a:rPr dirty="0" sz="700" spc="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обладнання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985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2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ковпака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роторам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гондоли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допомогою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болтового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зєднання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2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Монтуеться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гондоли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допомогою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крану.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Проводиться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перевірка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ротора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715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лопастей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гвинта</a:t>
                      </a:r>
                      <a:r>
                        <a:rPr dirty="0" sz="700" spc="3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допомогою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болтового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зєднання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715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715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715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825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проводиться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краном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всі</a:t>
                      </a:r>
                      <a:r>
                        <a:rPr dirty="0" sz="700" spc="-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елементи</a:t>
                      </a:r>
                      <a:r>
                        <a:rPr dirty="0" sz="70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кріплення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проходять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випробування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додаткового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обладнання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35890">
                <a:tc>
                  <a:txBody>
                    <a:bodyPr/>
                    <a:lstStyle/>
                    <a:p>
                      <a:pPr algn="ctr" marL="19050">
                        <a:lnSpc>
                          <a:spcPts val="82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25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Проведення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робіт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пусконалагодження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вітрогенератора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ts val="82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R w="12700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2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1990" y="0"/>
                </a:moveTo>
                <a:lnTo>
                  <a:pt x="0" y="0"/>
                </a:lnTo>
                <a:lnTo>
                  <a:pt x="0" y="7560068"/>
                </a:lnTo>
                <a:lnTo>
                  <a:pt x="10691990" y="7560068"/>
                </a:lnTo>
                <a:lnTo>
                  <a:pt x="10691990" y="0"/>
                </a:lnTo>
                <a:close/>
              </a:path>
            </a:pathLst>
          </a:custGeom>
          <a:solidFill>
            <a:srgbClr val="0F17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27291" y="551003"/>
            <a:ext cx="8352155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1600" spc="85">
                <a:solidFill>
                  <a:srgbClr val="EF8222"/>
                </a:solidFill>
                <a:latin typeface="Lucida Sans Unicode"/>
                <a:cs typeface="Lucida Sans Unicode"/>
              </a:rPr>
              <a:t>Комплекс</a:t>
            </a:r>
            <a:r>
              <a:rPr dirty="0" sz="1600" spc="1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>
                <a:solidFill>
                  <a:srgbClr val="EF8222"/>
                </a:solidFill>
                <a:latin typeface="Lucida Sans Unicode"/>
                <a:cs typeface="Lucida Sans Unicode"/>
              </a:rPr>
              <a:t>робіт</a:t>
            </a:r>
            <a:r>
              <a:rPr dirty="0" sz="1600" spc="1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75">
                <a:solidFill>
                  <a:srgbClr val="EF8222"/>
                </a:solidFill>
                <a:latin typeface="Lucida Sans Unicode"/>
                <a:cs typeface="Lucida Sans Unicode"/>
              </a:rPr>
              <a:t>з</a:t>
            </a:r>
            <a:r>
              <a:rPr dirty="0" sz="1600" spc="1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70">
                <a:solidFill>
                  <a:srgbClr val="EF8222"/>
                </a:solidFill>
                <a:latin typeface="Lucida Sans Unicode"/>
                <a:cs typeface="Lucida Sans Unicode"/>
              </a:rPr>
              <a:t>встановлення</a:t>
            </a:r>
            <a:r>
              <a:rPr dirty="0" sz="1600" spc="1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>
                <a:solidFill>
                  <a:srgbClr val="EF8222"/>
                </a:solidFill>
                <a:latin typeface="Lucida Sans Unicode"/>
                <a:cs typeface="Lucida Sans Unicode"/>
              </a:rPr>
              <a:t>вітрогенераторів</a:t>
            </a:r>
            <a:r>
              <a:rPr dirty="0" sz="1600" spc="1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80">
                <a:solidFill>
                  <a:srgbClr val="EF8222"/>
                </a:solidFill>
                <a:latin typeface="Lucida Sans Unicode"/>
                <a:cs typeface="Lucida Sans Unicode"/>
              </a:rPr>
              <a:t>7</a:t>
            </a:r>
            <a:r>
              <a:rPr dirty="0" sz="1600" spc="1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>
                <a:solidFill>
                  <a:srgbClr val="EF8222"/>
                </a:solidFill>
                <a:latin typeface="Lucida Sans Unicode"/>
                <a:cs typeface="Lucida Sans Unicode"/>
              </a:rPr>
              <a:t>шт</a:t>
            </a:r>
            <a:r>
              <a:rPr dirty="0" sz="1600" spc="1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130">
                <a:solidFill>
                  <a:srgbClr val="EF8222"/>
                </a:solidFill>
                <a:latin typeface="Lucida Sans Unicode"/>
                <a:cs typeface="Lucida Sans Unicode"/>
              </a:rPr>
              <a:t>в</a:t>
            </a:r>
            <a:r>
              <a:rPr dirty="0" sz="1600" spc="2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70">
                <a:solidFill>
                  <a:srgbClr val="EF8222"/>
                </a:solidFill>
                <a:latin typeface="Lucida Sans Unicode"/>
                <a:cs typeface="Lucida Sans Unicode"/>
              </a:rPr>
              <a:t>Покровському</a:t>
            </a:r>
            <a:r>
              <a:rPr dirty="0" sz="1600" spc="1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0">
                <a:solidFill>
                  <a:srgbClr val="EF8222"/>
                </a:solidFill>
                <a:latin typeface="Lucida Sans Unicode"/>
                <a:cs typeface="Lucida Sans Unicode"/>
              </a:rPr>
              <a:t>районі </a:t>
            </a:r>
            <a:r>
              <a:rPr dirty="0" sz="1600">
                <a:solidFill>
                  <a:srgbClr val="EF8222"/>
                </a:solidFill>
                <a:latin typeface="Lucida Sans Unicode"/>
                <a:cs typeface="Lucida Sans Unicode"/>
              </a:rPr>
              <a:t>Донецької</a:t>
            </a:r>
            <a:r>
              <a:rPr dirty="0" sz="1600" spc="325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0">
                <a:solidFill>
                  <a:srgbClr val="EF8222"/>
                </a:solidFill>
                <a:latin typeface="Lucida Sans Unicode"/>
                <a:cs typeface="Lucida Sans Unicode"/>
              </a:rPr>
              <a:t>області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39993" y="6569517"/>
            <a:ext cx="909319" cy="457834"/>
            <a:chOff x="539993" y="6569517"/>
            <a:chExt cx="909319" cy="457834"/>
          </a:xfrm>
        </p:grpSpPr>
        <p:sp>
          <p:nvSpPr>
            <p:cNvPr id="5" name="object 5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099" y="290766"/>
                  </a:lnTo>
                  <a:lnTo>
                    <a:pt x="161099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71" y="252183"/>
                  </a:moveTo>
                  <a:lnTo>
                    <a:pt x="156857" y="252183"/>
                  </a:lnTo>
                  <a:lnTo>
                    <a:pt x="155320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5" y="281584"/>
                  </a:lnTo>
                  <a:lnTo>
                    <a:pt x="181965" y="255930"/>
                  </a:lnTo>
                  <a:lnTo>
                    <a:pt x="182299" y="254012"/>
                  </a:lnTo>
                  <a:lnTo>
                    <a:pt x="180771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77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77" y="197878"/>
                  </a:lnTo>
                  <a:lnTo>
                    <a:pt x="570877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62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77" y="77558"/>
                  </a:lnTo>
                  <a:lnTo>
                    <a:pt x="570877" y="72148"/>
                  </a:lnTo>
                  <a:close/>
                </a:path>
                <a:path w="571500" h="302259">
                  <a:moveTo>
                    <a:pt x="570877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77" y="184810"/>
                  </a:lnTo>
                  <a:lnTo>
                    <a:pt x="570877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77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77" y="159626"/>
                  </a:lnTo>
                  <a:lnTo>
                    <a:pt x="570877" y="128346"/>
                  </a:lnTo>
                  <a:close/>
                </a:path>
                <a:path w="571500" h="302259">
                  <a:moveTo>
                    <a:pt x="570877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77" y="128346"/>
                  </a:lnTo>
                  <a:lnTo>
                    <a:pt x="570877" y="91871"/>
                  </a:lnTo>
                  <a:close/>
                </a:path>
                <a:path w="571500" h="302259">
                  <a:moveTo>
                    <a:pt x="570877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62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77" y="91871"/>
                  </a:lnTo>
                  <a:lnTo>
                    <a:pt x="570877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81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81" y="119100"/>
                  </a:lnTo>
                  <a:lnTo>
                    <a:pt x="134581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70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12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12" y="119100"/>
                  </a:lnTo>
                  <a:lnTo>
                    <a:pt x="217512" y="86042"/>
                  </a:lnTo>
                  <a:close/>
                </a:path>
                <a:path w="571500" h="302259">
                  <a:moveTo>
                    <a:pt x="225209" y="86042"/>
                  </a:moveTo>
                  <a:lnTo>
                    <a:pt x="217563" y="86042"/>
                  </a:lnTo>
                  <a:lnTo>
                    <a:pt x="250621" y="119100"/>
                  </a:lnTo>
                  <a:lnTo>
                    <a:pt x="261683" y="119100"/>
                  </a:lnTo>
                  <a:lnTo>
                    <a:pt x="265622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26" y="113360"/>
                  </a:lnTo>
                  <a:lnTo>
                    <a:pt x="225209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489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22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46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09" y="86042"/>
                  </a:lnTo>
                  <a:lnTo>
                    <a:pt x="221246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26" y="82080"/>
                  </a:lnTo>
                  <a:lnTo>
                    <a:pt x="252526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74" y="0"/>
                  </a:moveTo>
                  <a:lnTo>
                    <a:pt x="89217" y="76657"/>
                  </a:lnTo>
                  <a:lnTo>
                    <a:pt x="115061" y="76657"/>
                  </a:lnTo>
                  <a:lnTo>
                    <a:pt x="441350" y="6718"/>
                  </a:lnTo>
                  <a:lnTo>
                    <a:pt x="456095" y="6718"/>
                  </a:lnTo>
                  <a:lnTo>
                    <a:pt x="446874" y="0"/>
                  </a:lnTo>
                  <a:close/>
                </a:path>
                <a:path w="571500" h="302259">
                  <a:moveTo>
                    <a:pt x="456095" y="6718"/>
                  </a:moveTo>
                  <a:lnTo>
                    <a:pt x="441350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28" y="51219"/>
                  </a:lnTo>
                  <a:lnTo>
                    <a:pt x="428739" y="46469"/>
                  </a:lnTo>
                  <a:lnTo>
                    <a:pt x="441722" y="37795"/>
                  </a:lnTo>
                  <a:lnTo>
                    <a:pt x="431990" y="37795"/>
                  </a:lnTo>
                  <a:lnTo>
                    <a:pt x="443547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69" y="8229"/>
                  </a:lnTo>
                  <a:lnTo>
                    <a:pt x="456095" y="6718"/>
                  </a:lnTo>
                  <a:close/>
                </a:path>
                <a:path w="571500" h="302259">
                  <a:moveTo>
                    <a:pt x="431728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47" y="70002"/>
                  </a:lnTo>
                  <a:lnTo>
                    <a:pt x="431728" y="51219"/>
                  </a:lnTo>
                  <a:close/>
                </a:path>
                <a:path w="571500" h="302259">
                  <a:moveTo>
                    <a:pt x="458169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69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47" y="36575"/>
                  </a:lnTo>
                  <a:lnTo>
                    <a:pt x="443547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47" y="14465"/>
                  </a:lnTo>
                  <a:lnTo>
                    <a:pt x="443547" y="30060"/>
                  </a:lnTo>
                  <a:lnTo>
                    <a:pt x="431990" y="37795"/>
                  </a:lnTo>
                  <a:lnTo>
                    <a:pt x="441722" y="37795"/>
                  </a:lnTo>
                  <a:lnTo>
                    <a:pt x="443547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13" y="6742249"/>
              <a:ext cx="211455" cy="19028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3" y="6742247"/>
              <a:ext cx="211454" cy="19028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74" y="224777"/>
                  </a:lnTo>
                  <a:lnTo>
                    <a:pt x="73774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22" y="224777"/>
                  </a:lnTo>
                  <a:lnTo>
                    <a:pt x="221322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5991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896" y="238188"/>
                  </a:lnTo>
                  <a:lnTo>
                    <a:pt x="368896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5991" y="271767"/>
                  </a:lnTo>
                  <a:lnTo>
                    <a:pt x="435991" y="238188"/>
                  </a:lnTo>
                  <a:close/>
                </a:path>
                <a:path w="909319" h="285750">
                  <a:moveTo>
                    <a:pt x="444004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57" y="41910"/>
                  </a:lnTo>
                  <a:lnTo>
                    <a:pt x="317157" y="190500"/>
                  </a:lnTo>
                  <a:lnTo>
                    <a:pt x="359397" y="190500"/>
                  </a:lnTo>
                  <a:lnTo>
                    <a:pt x="359397" y="41910"/>
                  </a:lnTo>
                  <a:lnTo>
                    <a:pt x="444004" y="41910"/>
                  </a:lnTo>
                  <a:lnTo>
                    <a:pt x="444004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6989" y="224777"/>
                  </a:lnTo>
                  <a:lnTo>
                    <a:pt x="546989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05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05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57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57" y="285153"/>
                  </a:lnTo>
                  <a:lnTo>
                    <a:pt x="761657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57" y="258318"/>
                  </a:lnTo>
                  <a:lnTo>
                    <a:pt x="761657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57" y="238188"/>
                  </a:lnTo>
                  <a:lnTo>
                    <a:pt x="761657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2005571" y="1484020"/>
            <a:ext cx="8147684" cy="110489"/>
            <a:chOff x="2005571" y="1484020"/>
            <a:chExt cx="8147684" cy="110489"/>
          </a:xfrm>
        </p:grpSpPr>
        <p:sp>
          <p:nvSpPr>
            <p:cNvPr id="11" name="object 11" descr=""/>
            <p:cNvSpPr/>
            <p:nvPr/>
          </p:nvSpPr>
          <p:spPr>
            <a:xfrm>
              <a:off x="2006523" y="1585582"/>
              <a:ext cx="8145780" cy="8255"/>
            </a:xfrm>
            <a:custGeom>
              <a:avLst/>
              <a:gdLst/>
              <a:ahLst/>
              <a:cxnLst/>
              <a:rect l="l" t="t" r="r" b="b"/>
              <a:pathLst>
                <a:path w="8145780" h="8255">
                  <a:moveTo>
                    <a:pt x="8145462" y="0"/>
                  </a:moveTo>
                  <a:lnTo>
                    <a:pt x="0" y="0"/>
                  </a:lnTo>
                  <a:lnTo>
                    <a:pt x="0" y="7734"/>
                  </a:lnTo>
                  <a:lnTo>
                    <a:pt x="8145462" y="7734"/>
                  </a:lnTo>
                  <a:lnTo>
                    <a:pt x="8145462" y="0"/>
                  </a:lnTo>
                  <a:close/>
                </a:path>
              </a:pathLst>
            </a:custGeom>
            <a:solidFill>
              <a:srgbClr val="EF82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006523" y="1585582"/>
              <a:ext cx="8145780" cy="8255"/>
            </a:xfrm>
            <a:custGeom>
              <a:avLst/>
              <a:gdLst/>
              <a:ahLst/>
              <a:cxnLst/>
              <a:rect l="l" t="t" r="r" b="b"/>
              <a:pathLst>
                <a:path w="8145780" h="8255">
                  <a:moveTo>
                    <a:pt x="0" y="0"/>
                  </a:moveTo>
                  <a:lnTo>
                    <a:pt x="8145462" y="0"/>
                  </a:lnTo>
                  <a:lnTo>
                    <a:pt x="8145462" y="7734"/>
                  </a:lnTo>
                  <a:lnTo>
                    <a:pt x="0" y="77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F17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197150" y="1484973"/>
              <a:ext cx="8255" cy="100965"/>
            </a:xfrm>
            <a:custGeom>
              <a:avLst/>
              <a:gdLst/>
              <a:ahLst/>
              <a:cxnLst/>
              <a:rect l="l" t="t" r="r" b="b"/>
              <a:pathLst>
                <a:path w="8255" h="100965">
                  <a:moveTo>
                    <a:pt x="7734" y="0"/>
                  </a:moveTo>
                  <a:lnTo>
                    <a:pt x="0" y="0"/>
                  </a:lnTo>
                  <a:lnTo>
                    <a:pt x="0" y="100380"/>
                  </a:lnTo>
                  <a:lnTo>
                    <a:pt x="7734" y="100380"/>
                  </a:lnTo>
                  <a:lnTo>
                    <a:pt x="7734" y="0"/>
                  </a:lnTo>
                  <a:close/>
                </a:path>
              </a:pathLst>
            </a:custGeom>
            <a:solidFill>
              <a:srgbClr val="EF82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197150" y="1484973"/>
              <a:ext cx="8255" cy="100965"/>
            </a:xfrm>
            <a:custGeom>
              <a:avLst/>
              <a:gdLst/>
              <a:ahLst/>
              <a:cxnLst/>
              <a:rect l="l" t="t" r="r" b="b"/>
              <a:pathLst>
                <a:path w="8255" h="100965">
                  <a:moveTo>
                    <a:pt x="0" y="100380"/>
                  </a:moveTo>
                  <a:lnTo>
                    <a:pt x="7734" y="100380"/>
                  </a:lnTo>
                  <a:lnTo>
                    <a:pt x="7734" y="0"/>
                  </a:lnTo>
                  <a:lnTo>
                    <a:pt x="0" y="0"/>
                  </a:lnTo>
                  <a:lnTo>
                    <a:pt x="0" y="100380"/>
                  </a:lnTo>
                  <a:close/>
                </a:path>
              </a:pathLst>
            </a:custGeom>
            <a:ln w="3175">
              <a:solidFill>
                <a:srgbClr val="0F17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212448" y="1484973"/>
              <a:ext cx="8255" cy="100965"/>
            </a:xfrm>
            <a:custGeom>
              <a:avLst/>
              <a:gdLst/>
              <a:ahLst/>
              <a:cxnLst/>
              <a:rect l="l" t="t" r="r" b="b"/>
              <a:pathLst>
                <a:path w="8254" h="100965">
                  <a:moveTo>
                    <a:pt x="7721" y="0"/>
                  </a:moveTo>
                  <a:lnTo>
                    <a:pt x="0" y="0"/>
                  </a:lnTo>
                  <a:lnTo>
                    <a:pt x="0" y="100380"/>
                  </a:lnTo>
                  <a:lnTo>
                    <a:pt x="7721" y="100380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EF82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212448" y="1484973"/>
              <a:ext cx="8255" cy="100965"/>
            </a:xfrm>
            <a:custGeom>
              <a:avLst/>
              <a:gdLst/>
              <a:ahLst/>
              <a:cxnLst/>
              <a:rect l="l" t="t" r="r" b="b"/>
              <a:pathLst>
                <a:path w="8254" h="100965">
                  <a:moveTo>
                    <a:pt x="0" y="100380"/>
                  </a:moveTo>
                  <a:lnTo>
                    <a:pt x="7721" y="10038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00380"/>
                  </a:lnTo>
                  <a:close/>
                </a:path>
              </a:pathLst>
            </a:custGeom>
            <a:ln w="3175">
              <a:solidFill>
                <a:srgbClr val="0F17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729579" y="1484973"/>
              <a:ext cx="8255" cy="100965"/>
            </a:xfrm>
            <a:custGeom>
              <a:avLst/>
              <a:gdLst/>
              <a:ahLst/>
              <a:cxnLst/>
              <a:rect l="l" t="t" r="r" b="b"/>
              <a:pathLst>
                <a:path w="8254" h="100965">
                  <a:moveTo>
                    <a:pt x="7721" y="0"/>
                  </a:moveTo>
                  <a:lnTo>
                    <a:pt x="0" y="0"/>
                  </a:lnTo>
                  <a:lnTo>
                    <a:pt x="0" y="100380"/>
                  </a:lnTo>
                  <a:lnTo>
                    <a:pt x="7721" y="100380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EF82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729579" y="1484973"/>
              <a:ext cx="8255" cy="100965"/>
            </a:xfrm>
            <a:custGeom>
              <a:avLst/>
              <a:gdLst/>
              <a:ahLst/>
              <a:cxnLst/>
              <a:rect l="l" t="t" r="r" b="b"/>
              <a:pathLst>
                <a:path w="8254" h="100965">
                  <a:moveTo>
                    <a:pt x="0" y="100380"/>
                  </a:moveTo>
                  <a:lnTo>
                    <a:pt x="7721" y="10038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00380"/>
                  </a:lnTo>
                  <a:close/>
                </a:path>
              </a:pathLst>
            </a:custGeom>
            <a:ln w="3175">
              <a:solidFill>
                <a:srgbClr val="0F17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138367" y="1484973"/>
              <a:ext cx="8255" cy="100965"/>
            </a:xfrm>
            <a:custGeom>
              <a:avLst/>
              <a:gdLst/>
              <a:ahLst/>
              <a:cxnLst/>
              <a:rect l="l" t="t" r="r" b="b"/>
              <a:pathLst>
                <a:path w="8254" h="100965">
                  <a:moveTo>
                    <a:pt x="7721" y="0"/>
                  </a:moveTo>
                  <a:lnTo>
                    <a:pt x="0" y="0"/>
                  </a:lnTo>
                  <a:lnTo>
                    <a:pt x="0" y="100380"/>
                  </a:lnTo>
                  <a:lnTo>
                    <a:pt x="7721" y="100380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EF82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138367" y="1484973"/>
              <a:ext cx="8255" cy="100965"/>
            </a:xfrm>
            <a:custGeom>
              <a:avLst/>
              <a:gdLst/>
              <a:ahLst/>
              <a:cxnLst/>
              <a:rect l="l" t="t" r="r" b="b"/>
              <a:pathLst>
                <a:path w="8254" h="100965">
                  <a:moveTo>
                    <a:pt x="0" y="100380"/>
                  </a:moveTo>
                  <a:lnTo>
                    <a:pt x="7721" y="10038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00380"/>
                  </a:lnTo>
                  <a:close/>
                </a:path>
              </a:pathLst>
            </a:custGeom>
            <a:ln w="3175">
              <a:solidFill>
                <a:srgbClr val="0F17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996517" y="147519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2250653" y="1454723"/>
            <a:ext cx="71945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Найменування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213164" y="1454723"/>
            <a:ext cx="13881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FFFFFF"/>
                </a:solidFill>
                <a:latin typeface="Lucida Sans Unicode"/>
                <a:cs typeface="Lucida Sans Unicode"/>
              </a:rPr>
              <a:t>Одн.</a:t>
            </a:r>
            <a:r>
              <a:rPr dirty="0" sz="7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00">
                <a:solidFill>
                  <a:srgbClr val="FFFFFF"/>
                </a:solidFill>
                <a:latin typeface="Lucida Sans Unicode"/>
                <a:cs typeface="Lucida Sans Unicode"/>
              </a:rPr>
              <a:t>Вим.</a:t>
            </a:r>
            <a:r>
              <a:rPr dirty="0" sz="700" spc="3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КількістьПримітки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409431" y="1574454"/>
            <a:ext cx="8674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FFFFFF"/>
                </a:solidFill>
                <a:latin typeface="Lucida Sans Unicode"/>
                <a:cs typeface="Lucida Sans Unicode"/>
              </a:rPr>
              <a:t>Підготовчі</a:t>
            </a:r>
            <a:r>
              <a:rPr dirty="0" sz="7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роботи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442694" y="2134341"/>
            <a:ext cx="8166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30">
                <a:solidFill>
                  <a:srgbClr val="FFFFFF"/>
                </a:solidFill>
                <a:latin typeface="Lucida Sans Unicode"/>
                <a:cs typeface="Lucida Sans Unicode"/>
              </a:rPr>
              <a:t>Земельні</a:t>
            </a:r>
            <a:r>
              <a:rPr dirty="0" sz="7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роботи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490566" y="3855990"/>
            <a:ext cx="685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10">
                <a:solidFill>
                  <a:srgbClr val="FFFFFF"/>
                </a:solidFill>
                <a:latin typeface="Lucida Sans Unicode"/>
                <a:cs typeface="Lucida Sans Unicode"/>
              </a:rPr>
              <a:t>Бетоні</a:t>
            </a:r>
            <a:r>
              <a:rPr dirty="0" sz="7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роботи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286312" y="5397130"/>
            <a:ext cx="118681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FFFFFF"/>
                </a:solidFill>
                <a:latin typeface="Lucida Sans Unicode"/>
                <a:cs typeface="Lucida Sans Unicode"/>
              </a:rPr>
              <a:t>Монтаж</a:t>
            </a:r>
            <a:r>
              <a:rPr dirty="0" sz="7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Lucida Sans Unicode"/>
                <a:cs typeface="Lucida Sans Unicode"/>
              </a:rPr>
              <a:t>вітрогенератора</a:t>
            </a:r>
            <a:endParaRPr sz="700">
              <a:latin typeface="Lucida Sans Unicode"/>
              <a:cs typeface="Lucida Sans Unicode"/>
            </a:endParaRPr>
          </a:p>
        </p:txBody>
      </p:sp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2005571" y="1705038"/>
          <a:ext cx="8223884" cy="438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580"/>
                <a:gridCol w="3015615"/>
                <a:gridCol w="517525"/>
                <a:gridCol w="408939"/>
                <a:gridCol w="4010660"/>
              </a:tblGrid>
              <a:tr h="107950">
                <a:tc>
                  <a:txBody>
                    <a:bodyPr/>
                    <a:lstStyle/>
                    <a:p>
                      <a:pPr algn="ctr" marL="9525">
                        <a:lnSpc>
                          <a:spcPts val="75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755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Нанесення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проекту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місцевість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геодезична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посадка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755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75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755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Нанессеня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робочих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точок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контуру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фундаменту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marL="9525">
                        <a:lnSpc>
                          <a:spcPts val="8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800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Перевірка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грунтів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геологія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800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8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800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Перевірка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грунтів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місцях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буріння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центральної</a:t>
                      </a: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частини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572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Буріння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(проведення</a:t>
                      </a:r>
                      <a:r>
                        <a:rPr dirty="0" sz="70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випробуваннь</a:t>
                      </a:r>
                      <a:r>
                        <a:rPr dirty="0" sz="70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паль)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572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572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28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572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Буріння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випробування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динамічні</a:t>
                      </a: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статичні</a:t>
                      </a:r>
                      <a:r>
                        <a:rPr dirty="0" sz="700" spc="1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навантажееня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572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object 29" descr=""/>
          <p:cNvGraphicFramePr>
            <a:graphicFrameLocks noGrp="1"/>
          </p:cNvGraphicFramePr>
          <p:nvPr/>
        </p:nvGraphicFramePr>
        <p:xfrm>
          <a:off x="2005571" y="2264943"/>
          <a:ext cx="8223884" cy="1599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580"/>
                <a:gridCol w="3015615"/>
                <a:gridCol w="517525"/>
                <a:gridCol w="408939"/>
                <a:gridCol w="4010660"/>
              </a:tblGrid>
              <a:tr h="313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0805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 marR="93345">
                        <a:lnSpc>
                          <a:spcPts val="810"/>
                        </a:lnSpc>
                        <a:spcBef>
                          <a:spcPts val="439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Розробка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грунту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площу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забудови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підїздними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частинами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використовуючи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екскаватора-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навантажувача</a:t>
                      </a:r>
                      <a:r>
                        <a:rPr dirty="0" sz="700" spc="1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JCB</a:t>
                      </a:r>
                      <a:r>
                        <a:rPr dirty="0" sz="700" spc="1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4CX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79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524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</a:pP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5488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524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Підготовка</a:t>
                      </a:r>
                      <a:r>
                        <a:rPr dirty="0" sz="700" spc="1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площадки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проведення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робіт,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вирівнювання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</a:t>
                      </a:r>
                      <a:r>
                        <a:rPr dirty="0" sz="700" spc="1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робочу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відмітку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524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415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73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Буріння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відносно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проекту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врахування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корегуваннь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62865" marR="150495">
                        <a:lnSpc>
                          <a:spcPts val="810"/>
                        </a:lnSpc>
                        <a:spcBef>
                          <a:spcPts val="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відносно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грунту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(БУРОНАБИВНІ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ПАЛІ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D=1020мм H=28000мм</a:t>
                      </a:r>
                      <a:r>
                        <a:rPr dirty="0" sz="700" spc="1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)</a:t>
                      </a:r>
                      <a:r>
                        <a:rPr dirty="0" sz="700" spc="1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застосування</a:t>
                      </a:r>
                      <a:r>
                        <a:rPr dirty="0" sz="700" spc="1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Гідравлічний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бурильний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верстат RCQ560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168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Проведення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бурових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робіт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дизельною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станцію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глубину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28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13664">
                <a:tc>
                  <a:txBody>
                    <a:bodyPr/>
                    <a:lstStyle/>
                    <a:p>
                      <a:pPr algn="ctr" marL="9525">
                        <a:lnSpc>
                          <a:spcPts val="79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79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Армування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каркасів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бетонування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795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795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5797,68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2705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Зачищення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верхівок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1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проектної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висоти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270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270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196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270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75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Проведееня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робіт</a:t>
                      </a:r>
                      <a:r>
                        <a:rPr dirty="0" sz="700" spc="1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зачистки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паль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</a:t>
                      </a:r>
                      <a:r>
                        <a:rPr dirty="0" sz="700" spc="1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проектну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висоту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очищеня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102235">
                        <a:lnSpc>
                          <a:spcPts val="82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випусків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від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 algn="ctr" marL="9525">
                        <a:lnSpc>
                          <a:spcPts val="835"/>
                        </a:lnSpc>
                        <a:spcBef>
                          <a:spcPts val="72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144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75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Улаштування</a:t>
                      </a:r>
                      <a:r>
                        <a:rPr dirty="0" sz="700" spc="1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піщяно-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щебенового</a:t>
                      </a:r>
                      <a:r>
                        <a:rPr dirty="0" sz="700" spc="1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шару</a:t>
                      </a:r>
                      <a:r>
                        <a:rPr dirty="0" sz="700" spc="1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1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пошаровим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62865">
                        <a:lnSpc>
                          <a:spcPts val="80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ущільненням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накриттям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геотекстилю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619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4032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619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75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Закриття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грунту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геотекстилем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засипати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пошарово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пісок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щебінь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103505">
                        <a:lnSpc>
                          <a:spcPts val="80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ущільненням</a:t>
                      </a:r>
                      <a:r>
                        <a:rPr dirty="0" sz="700" spc="1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r>
                        <a:rPr dirty="0" sz="70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досягнення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щільності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основи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marL="9525">
                        <a:lnSpc>
                          <a:spcPts val="79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790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Бетонування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підбетонки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100мм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79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790"/>
                        </a:lnSpc>
                      </a:pP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4032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2069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75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Прокладання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інженерних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футлярів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(Прокладання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кабельної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62865">
                        <a:lnSpc>
                          <a:spcPts val="825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продукції</a:t>
                      </a:r>
                      <a:r>
                        <a:rPr dirty="0" sz="700" spc="-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футляр)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2069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2069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75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Прокладання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кабельної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продукції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футлярах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центру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подальшого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102235">
                        <a:lnSpc>
                          <a:spcPts val="825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прокладання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0" name="object 30" descr=""/>
          <p:cNvGraphicFramePr>
            <a:graphicFrameLocks noGrp="1"/>
          </p:cNvGraphicFramePr>
          <p:nvPr/>
        </p:nvGraphicFramePr>
        <p:xfrm>
          <a:off x="2005571" y="3987241"/>
          <a:ext cx="8223884" cy="141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580"/>
                <a:gridCol w="3015615"/>
                <a:gridCol w="517525"/>
                <a:gridCol w="408939"/>
                <a:gridCol w="4010660"/>
              </a:tblGrid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13664">
                <a:tc>
                  <a:txBody>
                    <a:bodyPr/>
                    <a:lstStyle/>
                    <a:p>
                      <a:pPr algn="ctr" marL="9525">
                        <a:lnSpc>
                          <a:spcPts val="78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78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Геодезична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розмітка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фундаменту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анкерного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785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78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78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Розмітка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Посадки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анкерного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границь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фундаменту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1435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приямок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Анкерного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вітроргенератора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143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143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143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75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Збір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анкерного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який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служить</a:t>
                      </a:r>
                      <a:r>
                        <a:rPr dirty="0" sz="70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закладною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102235">
                        <a:lnSpc>
                          <a:spcPts val="82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монтажу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башти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вітряка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75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Армування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фундаментної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плити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чотирьох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рівневий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62865">
                        <a:lnSpc>
                          <a:spcPts val="80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</a:t>
                      </a:r>
                      <a:r>
                        <a:rPr dirty="0" sz="70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посилееням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15876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Армування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згідно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проекту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врахуванням</a:t>
                      </a:r>
                      <a:r>
                        <a:rPr dirty="0" sz="700" spc="1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посилень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8895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marL="9525">
                        <a:lnSpc>
                          <a:spcPts val="78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78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закладних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деталей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випусків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785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785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392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13664">
                <a:tc>
                  <a:txBody>
                    <a:bodyPr/>
                    <a:lstStyle/>
                    <a:p>
                      <a:pPr algn="ctr" marL="9525">
                        <a:lnSpc>
                          <a:spcPts val="77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770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полоси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заземлення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77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м.п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770"/>
                        </a:lnSpc>
                      </a:pP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1680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07950">
                <a:tc>
                  <a:txBody>
                    <a:bodyPr/>
                    <a:lstStyle/>
                    <a:p>
                      <a:pPr algn="ctr" marL="9525">
                        <a:lnSpc>
                          <a:spcPts val="75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75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опалубочних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конструкцій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розкріленням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755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755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15876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525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75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Бетонування</a:t>
                      </a:r>
                      <a:r>
                        <a:rPr dirty="0" sz="700" spc="229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Фундаменту</a:t>
                      </a:r>
                      <a:r>
                        <a:rPr dirty="0" sz="700" spc="1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(Бетон</a:t>
                      </a:r>
                      <a:r>
                        <a:rPr dirty="0" sz="700" spc="1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С30/35</a:t>
                      </a:r>
                      <a:r>
                        <a:rPr dirty="0" sz="700" spc="1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гідрофобна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62865">
                        <a:lnSpc>
                          <a:spcPts val="825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присадка)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м�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525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15876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525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75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Виконати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бетонування</a:t>
                      </a:r>
                      <a:r>
                        <a:rPr dirty="0" sz="700" spc="1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1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врахуванням</a:t>
                      </a:r>
                      <a:r>
                        <a:rPr dirty="0" sz="700" spc="1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погодних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умов,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використання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102235">
                        <a:lnSpc>
                          <a:spcPts val="825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вібробулави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максимального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ущільнення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бетоної</a:t>
                      </a:r>
                      <a:r>
                        <a:rPr dirty="0" sz="70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суміші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8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3345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Демонтаж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опалубочних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елементів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755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Післля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набуття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властивостей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бетону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проводиться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демонтаж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102235">
                        <a:lnSpc>
                          <a:spcPts val="82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опалубочних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елементів.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Проводяться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експертиза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бетоного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виробу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1" name="object 31" descr=""/>
          <p:cNvGraphicFramePr>
            <a:graphicFrameLocks noGrp="1"/>
          </p:cNvGraphicFramePr>
          <p:nvPr/>
        </p:nvGraphicFramePr>
        <p:xfrm>
          <a:off x="2005571" y="5522900"/>
          <a:ext cx="8223884" cy="15144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580"/>
                <a:gridCol w="3015615"/>
                <a:gridCol w="517525"/>
                <a:gridCol w="408939"/>
                <a:gridCol w="4010660"/>
              </a:tblGrid>
              <a:tr h="21653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Збір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крану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для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монтажу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дні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49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755"/>
                        </a:lnSpc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Збір крану на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місці</a:t>
                      </a:r>
                      <a:r>
                        <a:rPr dirty="0" sz="70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монтажу(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проведення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розрахунку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вантажо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102235">
                        <a:lnSpc>
                          <a:spcPts val="82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підйомності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висоти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підйому)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415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191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 marR="373380">
                        <a:lnSpc>
                          <a:spcPts val="810"/>
                        </a:lnSpc>
                        <a:spcBef>
                          <a:spcPts val="44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114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башти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сегментами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108м</a:t>
                      </a:r>
                      <a:r>
                        <a:rPr dirty="0" sz="700" spc="1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1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ботове</a:t>
                      </a:r>
                      <a:r>
                        <a:rPr dirty="0" sz="700" spc="1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зєднання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(Закріплення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основи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Анкерного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каркасу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збірання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модулів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 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12м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651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191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63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191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735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Кріплення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низу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башти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 анкепногокаркасу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використовуючи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гайковерт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102235" marR="588010">
                        <a:lnSpc>
                          <a:spcPts val="810"/>
                        </a:lnSpc>
                        <a:spcBef>
                          <a:spcPts val="5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високої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потужності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перевірка</a:t>
                      </a:r>
                      <a:r>
                        <a:rPr dirty="0" sz="700" spc="9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затягування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динамометричним</a:t>
                      </a:r>
                      <a:r>
                        <a:rPr dirty="0" sz="700" spc="5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ключем.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подальших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модулів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проводиться</a:t>
                      </a:r>
                      <a:r>
                        <a:rPr dirty="0" sz="700" spc="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допомогою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крану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та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кріпиться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середини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башти.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975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гондоли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верхівку башти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на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болтове</a:t>
                      </a:r>
                      <a:r>
                        <a:rPr dirty="0" sz="70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зеднання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97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97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97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Проводиться</a:t>
                      </a:r>
                      <a:r>
                        <a:rPr dirty="0" sz="700" spc="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1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краном,</a:t>
                      </a:r>
                      <a:r>
                        <a:rPr dirty="0" sz="700" spc="1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після</a:t>
                      </a:r>
                      <a:r>
                        <a:rPr dirty="0" sz="700" spc="204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монтажк</a:t>
                      </a:r>
                      <a:r>
                        <a:rPr dirty="0" sz="700" spc="17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перевіряеться</a:t>
                      </a:r>
                      <a:r>
                        <a:rPr dirty="0" sz="700" spc="2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обладнання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975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7465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75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ковпака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роторам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гондоли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</a:t>
                      </a:r>
                      <a:r>
                        <a:rPr dirty="0" sz="70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допомогою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  <a:p>
                      <a:pPr marL="62865">
                        <a:lnSpc>
                          <a:spcPts val="80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болтового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зєднання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746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7465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Монтуеться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гондоли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</a:t>
                      </a:r>
                      <a:r>
                        <a:rPr dirty="0" sz="70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допомогою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крану.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Проводиться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перевірка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ротора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6355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12700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R w="9525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лопастей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гвинта</a:t>
                      </a:r>
                      <a:r>
                        <a:rPr dirty="0" sz="700" spc="3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за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допомогою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болтового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зєднання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шт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21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461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12700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114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проводиться</a:t>
                      </a:r>
                      <a:r>
                        <a:rPr dirty="0" sz="700" spc="1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краном</a:t>
                      </a:r>
                      <a:r>
                        <a:rPr dirty="0" sz="700" spc="1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всі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елементи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кріплення</a:t>
                      </a:r>
                      <a:r>
                        <a:rPr dirty="0" sz="700" spc="14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проходять</a:t>
                      </a:r>
                      <a:r>
                        <a:rPr dirty="0" sz="700" spc="1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випробування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6355">
                    <a:lnL w="9525">
                      <a:solidFill>
                        <a:srgbClr val="0F1720"/>
                      </a:solidFill>
                      <a:prstDash val="solid"/>
                    </a:lnL>
                    <a:lnT w="12700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marL="9525">
                        <a:lnSpc>
                          <a:spcPts val="78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78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Монтаж</a:t>
                      </a:r>
                      <a:r>
                        <a:rPr dirty="0" sz="700" spc="1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додаткового</a:t>
                      </a:r>
                      <a:r>
                        <a:rPr dirty="0" sz="7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обладнання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785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785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  <a:lnB w="9525">
                      <a:solidFill>
                        <a:srgbClr val="0F1720"/>
                      </a:solidFill>
                      <a:prstDash val="soli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algn="ctr" marL="9525">
                        <a:lnSpc>
                          <a:spcPts val="77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770"/>
                        </a:lnSpc>
                      </a:pP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Проведення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робіт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з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пусконалагодження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вітрогенератора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770"/>
                        </a:lnSpc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комплекс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770"/>
                        </a:lnSpc>
                      </a:pPr>
                      <a:r>
                        <a:rPr dirty="0" sz="700" spc="-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endParaRPr sz="7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R w="9525">
                      <a:solidFill>
                        <a:srgbClr val="0F1720"/>
                      </a:solidFill>
                      <a:prstDash val="solid"/>
                    </a:lnR>
                    <a:lnT w="9525">
                      <a:solidFill>
                        <a:srgbClr val="0F17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F1720"/>
                      </a:solidFill>
                      <a:prstDash val="solid"/>
                    </a:lnL>
                    <a:lnT w="9525">
                      <a:solidFill>
                        <a:srgbClr val="0F172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202451"/>
            <a:ext cx="10692130" cy="1357630"/>
            <a:chOff x="0" y="6202451"/>
            <a:chExt cx="10692130" cy="1357630"/>
          </a:xfrm>
        </p:grpSpPr>
        <p:sp>
          <p:nvSpPr>
            <p:cNvPr id="3" name="object 3" descr=""/>
            <p:cNvSpPr/>
            <p:nvPr/>
          </p:nvSpPr>
          <p:spPr>
            <a:xfrm>
              <a:off x="0" y="6202451"/>
              <a:ext cx="10692130" cy="1357630"/>
            </a:xfrm>
            <a:custGeom>
              <a:avLst/>
              <a:gdLst/>
              <a:ahLst/>
              <a:cxnLst/>
              <a:rect l="l" t="t" r="r" b="b"/>
              <a:pathLst>
                <a:path w="10692130" h="1357629">
                  <a:moveTo>
                    <a:pt x="10692003" y="0"/>
                  </a:moveTo>
                  <a:lnTo>
                    <a:pt x="0" y="0"/>
                  </a:lnTo>
                  <a:lnTo>
                    <a:pt x="0" y="1357604"/>
                  </a:lnTo>
                  <a:lnTo>
                    <a:pt x="10692003" y="1357604"/>
                  </a:lnTo>
                  <a:lnTo>
                    <a:pt x="10692003" y="0"/>
                  </a:lnTo>
                  <a:close/>
                </a:path>
              </a:pathLst>
            </a:custGeom>
            <a:solidFill>
              <a:srgbClr val="0F17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72571" y="6569517"/>
              <a:ext cx="571500" cy="302260"/>
            </a:xfrm>
            <a:custGeom>
              <a:avLst/>
              <a:gdLst/>
              <a:ahLst/>
              <a:cxnLst/>
              <a:rect l="l" t="t" r="r" b="b"/>
              <a:pathLst>
                <a:path w="571500" h="302259">
                  <a:moveTo>
                    <a:pt x="170256" y="284238"/>
                  </a:moveTo>
                  <a:lnTo>
                    <a:pt x="167398" y="284238"/>
                  </a:lnTo>
                  <a:lnTo>
                    <a:pt x="167398" y="286943"/>
                  </a:lnTo>
                  <a:lnTo>
                    <a:pt x="163829" y="287629"/>
                  </a:lnTo>
                  <a:lnTo>
                    <a:pt x="161112" y="290766"/>
                  </a:lnTo>
                  <a:lnTo>
                    <a:pt x="161112" y="298780"/>
                  </a:lnTo>
                  <a:lnTo>
                    <a:pt x="164579" y="302247"/>
                  </a:lnTo>
                  <a:lnTo>
                    <a:pt x="173088" y="302247"/>
                  </a:lnTo>
                  <a:lnTo>
                    <a:pt x="175971" y="299364"/>
                  </a:lnTo>
                  <a:lnTo>
                    <a:pt x="166166" y="299364"/>
                  </a:lnTo>
                  <a:lnTo>
                    <a:pt x="163982" y="297192"/>
                  </a:lnTo>
                  <a:lnTo>
                    <a:pt x="163982" y="291871"/>
                  </a:lnTo>
                  <a:lnTo>
                    <a:pt x="166166" y="289686"/>
                  </a:lnTo>
                  <a:lnTo>
                    <a:pt x="168846" y="289686"/>
                  </a:lnTo>
                  <a:lnTo>
                    <a:pt x="170256" y="288239"/>
                  </a:lnTo>
                  <a:lnTo>
                    <a:pt x="170256" y="284238"/>
                  </a:lnTo>
                  <a:close/>
                </a:path>
                <a:path w="571500" h="302259">
                  <a:moveTo>
                    <a:pt x="175120" y="293090"/>
                  </a:moveTo>
                  <a:lnTo>
                    <a:pt x="173672" y="294538"/>
                  </a:lnTo>
                  <a:lnTo>
                    <a:pt x="173672" y="297192"/>
                  </a:lnTo>
                  <a:lnTo>
                    <a:pt x="171500" y="299364"/>
                  </a:lnTo>
                  <a:lnTo>
                    <a:pt x="175971" y="299364"/>
                  </a:lnTo>
                  <a:lnTo>
                    <a:pt x="176555" y="298780"/>
                  </a:lnTo>
                  <a:lnTo>
                    <a:pt x="176555" y="294538"/>
                  </a:lnTo>
                  <a:lnTo>
                    <a:pt x="175120" y="293090"/>
                  </a:lnTo>
                  <a:close/>
                </a:path>
                <a:path w="571500" h="302259">
                  <a:moveTo>
                    <a:pt x="180784" y="252183"/>
                  </a:moveTo>
                  <a:lnTo>
                    <a:pt x="156870" y="252183"/>
                  </a:lnTo>
                  <a:lnTo>
                    <a:pt x="155333" y="254012"/>
                  </a:lnTo>
                  <a:lnTo>
                    <a:pt x="160401" y="281584"/>
                  </a:lnTo>
                  <a:lnTo>
                    <a:pt x="160705" y="283121"/>
                  </a:lnTo>
                  <a:lnTo>
                    <a:pt x="162013" y="284238"/>
                  </a:lnTo>
                  <a:lnTo>
                    <a:pt x="176161" y="284238"/>
                  </a:lnTo>
                  <a:lnTo>
                    <a:pt x="177475" y="283121"/>
                  </a:lnTo>
                  <a:lnTo>
                    <a:pt x="177766" y="281584"/>
                  </a:lnTo>
                  <a:lnTo>
                    <a:pt x="182300" y="254012"/>
                  </a:lnTo>
                  <a:lnTo>
                    <a:pt x="180784" y="252183"/>
                  </a:lnTo>
                  <a:close/>
                </a:path>
                <a:path w="571500" h="302259">
                  <a:moveTo>
                    <a:pt x="165188" y="124523"/>
                  </a:moveTo>
                  <a:lnTo>
                    <a:pt x="159791" y="124523"/>
                  </a:lnTo>
                  <a:lnTo>
                    <a:pt x="159791" y="252183"/>
                  </a:lnTo>
                  <a:lnTo>
                    <a:pt x="165188" y="252183"/>
                  </a:lnTo>
                  <a:lnTo>
                    <a:pt x="165188" y="124523"/>
                  </a:lnTo>
                  <a:close/>
                </a:path>
                <a:path w="571500" h="302259">
                  <a:moveTo>
                    <a:pt x="177076" y="124523"/>
                  </a:moveTo>
                  <a:lnTo>
                    <a:pt x="171665" y="124523"/>
                  </a:lnTo>
                  <a:lnTo>
                    <a:pt x="171665" y="252183"/>
                  </a:lnTo>
                  <a:lnTo>
                    <a:pt x="177076" y="252183"/>
                  </a:lnTo>
                  <a:lnTo>
                    <a:pt x="177076" y="124523"/>
                  </a:lnTo>
                  <a:close/>
                </a:path>
                <a:path w="571500" h="302259">
                  <a:moveTo>
                    <a:pt x="570890" y="72148"/>
                  </a:moveTo>
                  <a:lnTo>
                    <a:pt x="495934" y="72148"/>
                  </a:lnTo>
                  <a:lnTo>
                    <a:pt x="495934" y="76657"/>
                  </a:lnTo>
                  <a:lnTo>
                    <a:pt x="47840" y="76657"/>
                  </a:lnTo>
                  <a:lnTo>
                    <a:pt x="0" y="124523"/>
                  </a:lnTo>
                  <a:lnTo>
                    <a:pt x="497522" y="124523"/>
                  </a:lnTo>
                  <a:lnTo>
                    <a:pt x="570890" y="197878"/>
                  </a:lnTo>
                  <a:lnTo>
                    <a:pt x="570890" y="184810"/>
                  </a:lnTo>
                  <a:lnTo>
                    <a:pt x="565467" y="184810"/>
                  </a:lnTo>
                  <a:lnTo>
                    <a:pt x="552894" y="172224"/>
                  </a:lnTo>
                  <a:lnTo>
                    <a:pt x="556722" y="168389"/>
                  </a:lnTo>
                  <a:lnTo>
                    <a:pt x="549071" y="168389"/>
                  </a:lnTo>
                  <a:lnTo>
                    <a:pt x="537184" y="156514"/>
                  </a:lnTo>
                  <a:lnTo>
                    <a:pt x="541009" y="152692"/>
                  </a:lnTo>
                  <a:lnTo>
                    <a:pt x="533349" y="152692"/>
                  </a:lnTo>
                  <a:lnTo>
                    <a:pt x="519010" y="138341"/>
                  </a:lnTo>
                  <a:lnTo>
                    <a:pt x="522845" y="134505"/>
                  </a:lnTo>
                  <a:lnTo>
                    <a:pt x="515175" y="134505"/>
                  </a:lnTo>
                  <a:lnTo>
                    <a:pt x="502170" y="121513"/>
                  </a:lnTo>
                  <a:lnTo>
                    <a:pt x="504583" y="119100"/>
                  </a:lnTo>
                  <a:lnTo>
                    <a:pt x="13068" y="119100"/>
                  </a:lnTo>
                  <a:lnTo>
                    <a:pt x="46126" y="86042"/>
                  </a:lnTo>
                  <a:lnTo>
                    <a:pt x="59474" y="86042"/>
                  </a:lnTo>
                  <a:lnTo>
                    <a:pt x="55511" y="82080"/>
                  </a:lnTo>
                  <a:lnTo>
                    <a:pt x="501370" y="82080"/>
                  </a:lnTo>
                  <a:lnTo>
                    <a:pt x="501370" y="77558"/>
                  </a:lnTo>
                  <a:lnTo>
                    <a:pt x="570890" y="77558"/>
                  </a:lnTo>
                  <a:lnTo>
                    <a:pt x="570890" y="72148"/>
                  </a:lnTo>
                  <a:close/>
                </a:path>
                <a:path w="571500" h="302259">
                  <a:moveTo>
                    <a:pt x="570890" y="159626"/>
                  </a:moveTo>
                  <a:lnTo>
                    <a:pt x="565467" y="159626"/>
                  </a:lnTo>
                  <a:lnTo>
                    <a:pt x="565467" y="184810"/>
                  </a:lnTo>
                  <a:lnTo>
                    <a:pt x="570890" y="184810"/>
                  </a:lnTo>
                  <a:lnTo>
                    <a:pt x="570890" y="159626"/>
                  </a:lnTo>
                  <a:close/>
                </a:path>
                <a:path w="571500" h="302259">
                  <a:moveTo>
                    <a:pt x="443903" y="124523"/>
                  </a:moveTo>
                  <a:lnTo>
                    <a:pt x="386994" y="124523"/>
                  </a:lnTo>
                  <a:lnTo>
                    <a:pt x="386994" y="151129"/>
                  </a:lnTo>
                  <a:lnTo>
                    <a:pt x="416013" y="151129"/>
                  </a:lnTo>
                  <a:lnTo>
                    <a:pt x="443903" y="178904"/>
                  </a:lnTo>
                  <a:lnTo>
                    <a:pt x="443903" y="124523"/>
                  </a:lnTo>
                  <a:close/>
                </a:path>
                <a:path w="571500" h="302259">
                  <a:moveTo>
                    <a:pt x="570890" y="128346"/>
                  </a:moveTo>
                  <a:lnTo>
                    <a:pt x="565467" y="128346"/>
                  </a:lnTo>
                  <a:lnTo>
                    <a:pt x="565467" y="151980"/>
                  </a:lnTo>
                  <a:lnTo>
                    <a:pt x="549071" y="168389"/>
                  </a:lnTo>
                  <a:lnTo>
                    <a:pt x="556722" y="168389"/>
                  </a:lnTo>
                  <a:lnTo>
                    <a:pt x="565467" y="159626"/>
                  </a:lnTo>
                  <a:lnTo>
                    <a:pt x="570890" y="159626"/>
                  </a:lnTo>
                  <a:lnTo>
                    <a:pt x="570890" y="128346"/>
                  </a:lnTo>
                  <a:close/>
                </a:path>
                <a:path w="571500" h="302259">
                  <a:moveTo>
                    <a:pt x="570890" y="91871"/>
                  </a:moveTo>
                  <a:lnTo>
                    <a:pt x="565467" y="91871"/>
                  </a:lnTo>
                  <a:lnTo>
                    <a:pt x="565467" y="120573"/>
                  </a:lnTo>
                  <a:lnTo>
                    <a:pt x="533349" y="152692"/>
                  </a:lnTo>
                  <a:lnTo>
                    <a:pt x="541009" y="152692"/>
                  </a:lnTo>
                  <a:lnTo>
                    <a:pt x="565365" y="128346"/>
                  </a:lnTo>
                  <a:lnTo>
                    <a:pt x="570890" y="128346"/>
                  </a:lnTo>
                  <a:lnTo>
                    <a:pt x="570890" y="91871"/>
                  </a:lnTo>
                  <a:close/>
                </a:path>
                <a:path w="571500" h="302259">
                  <a:moveTo>
                    <a:pt x="570890" y="77558"/>
                  </a:moveTo>
                  <a:lnTo>
                    <a:pt x="565467" y="77558"/>
                  </a:lnTo>
                  <a:lnTo>
                    <a:pt x="565467" y="84200"/>
                  </a:lnTo>
                  <a:lnTo>
                    <a:pt x="515175" y="134505"/>
                  </a:lnTo>
                  <a:lnTo>
                    <a:pt x="522845" y="134505"/>
                  </a:lnTo>
                  <a:lnTo>
                    <a:pt x="565467" y="91871"/>
                  </a:lnTo>
                  <a:lnTo>
                    <a:pt x="570890" y="91871"/>
                  </a:lnTo>
                  <a:lnTo>
                    <a:pt x="570890" y="77558"/>
                  </a:lnTo>
                  <a:close/>
                </a:path>
                <a:path w="571500" h="302259">
                  <a:moveTo>
                    <a:pt x="51663" y="86042"/>
                  </a:moveTo>
                  <a:lnTo>
                    <a:pt x="46253" y="86042"/>
                  </a:lnTo>
                  <a:lnTo>
                    <a:pt x="46253" y="119100"/>
                  </a:lnTo>
                  <a:lnTo>
                    <a:pt x="51663" y="119100"/>
                  </a:lnTo>
                  <a:lnTo>
                    <a:pt x="51663" y="86042"/>
                  </a:lnTo>
                  <a:close/>
                </a:path>
                <a:path w="571500" h="302259">
                  <a:moveTo>
                    <a:pt x="59474" y="86042"/>
                  </a:moveTo>
                  <a:lnTo>
                    <a:pt x="51803" y="86042"/>
                  </a:lnTo>
                  <a:lnTo>
                    <a:pt x="84874" y="119100"/>
                  </a:lnTo>
                  <a:lnTo>
                    <a:pt x="95935" y="119100"/>
                  </a:lnTo>
                  <a:lnTo>
                    <a:pt x="99874" y="115163"/>
                  </a:lnTo>
                  <a:lnTo>
                    <a:pt x="92189" y="115163"/>
                  </a:lnTo>
                  <a:lnTo>
                    <a:pt x="92189" y="113360"/>
                  </a:lnTo>
                  <a:lnTo>
                    <a:pt x="86791" y="113360"/>
                  </a:lnTo>
                  <a:lnTo>
                    <a:pt x="59474" y="86042"/>
                  </a:lnTo>
                  <a:close/>
                </a:path>
                <a:path w="571500" h="302259">
                  <a:moveTo>
                    <a:pt x="134594" y="86042"/>
                  </a:moveTo>
                  <a:lnTo>
                    <a:pt x="129171" y="86042"/>
                  </a:lnTo>
                  <a:lnTo>
                    <a:pt x="129171" y="119100"/>
                  </a:lnTo>
                  <a:lnTo>
                    <a:pt x="134594" y="119100"/>
                  </a:lnTo>
                  <a:lnTo>
                    <a:pt x="134594" y="86042"/>
                  </a:lnTo>
                  <a:close/>
                </a:path>
                <a:path w="571500" h="302259">
                  <a:moveTo>
                    <a:pt x="142343" y="86042"/>
                  </a:moveTo>
                  <a:lnTo>
                    <a:pt x="134683" y="86042"/>
                  </a:lnTo>
                  <a:lnTo>
                    <a:pt x="167754" y="119100"/>
                  </a:lnTo>
                  <a:lnTo>
                    <a:pt x="178815" y="119100"/>
                  </a:lnTo>
                  <a:lnTo>
                    <a:pt x="183654" y="114261"/>
                  </a:lnTo>
                  <a:lnTo>
                    <a:pt x="170573" y="114261"/>
                  </a:lnTo>
                  <a:lnTo>
                    <a:pt x="142343" y="86042"/>
                  </a:lnTo>
                  <a:close/>
                </a:path>
                <a:path w="571500" h="302259">
                  <a:moveTo>
                    <a:pt x="217525" y="86042"/>
                  </a:moveTo>
                  <a:lnTo>
                    <a:pt x="212102" y="86042"/>
                  </a:lnTo>
                  <a:lnTo>
                    <a:pt x="212102" y="119100"/>
                  </a:lnTo>
                  <a:lnTo>
                    <a:pt x="217525" y="119100"/>
                  </a:lnTo>
                  <a:lnTo>
                    <a:pt x="217525" y="86042"/>
                  </a:lnTo>
                  <a:close/>
                </a:path>
                <a:path w="571500" h="302259">
                  <a:moveTo>
                    <a:pt x="225221" y="86042"/>
                  </a:moveTo>
                  <a:lnTo>
                    <a:pt x="217576" y="86042"/>
                  </a:lnTo>
                  <a:lnTo>
                    <a:pt x="250634" y="119100"/>
                  </a:lnTo>
                  <a:lnTo>
                    <a:pt x="261696" y="119100"/>
                  </a:lnTo>
                  <a:lnTo>
                    <a:pt x="265633" y="115163"/>
                  </a:lnTo>
                  <a:lnTo>
                    <a:pt x="257962" y="115163"/>
                  </a:lnTo>
                  <a:lnTo>
                    <a:pt x="257962" y="113360"/>
                  </a:lnTo>
                  <a:lnTo>
                    <a:pt x="252539" y="113360"/>
                  </a:lnTo>
                  <a:lnTo>
                    <a:pt x="225221" y="86042"/>
                  </a:lnTo>
                  <a:close/>
                </a:path>
                <a:path w="571500" h="302259">
                  <a:moveTo>
                    <a:pt x="300431" y="86042"/>
                  </a:moveTo>
                  <a:lnTo>
                    <a:pt x="295020" y="86042"/>
                  </a:lnTo>
                  <a:lnTo>
                    <a:pt x="295020" y="119100"/>
                  </a:lnTo>
                  <a:lnTo>
                    <a:pt x="300431" y="119100"/>
                  </a:lnTo>
                  <a:lnTo>
                    <a:pt x="300431" y="86042"/>
                  </a:lnTo>
                  <a:close/>
                </a:path>
                <a:path w="571500" h="302259">
                  <a:moveTo>
                    <a:pt x="308111" y="86042"/>
                  </a:moveTo>
                  <a:lnTo>
                    <a:pt x="300431" y="86042"/>
                  </a:lnTo>
                  <a:lnTo>
                    <a:pt x="333502" y="119100"/>
                  </a:lnTo>
                  <a:lnTo>
                    <a:pt x="504583" y="119100"/>
                  </a:lnTo>
                  <a:lnTo>
                    <a:pt x="507822" y="115862"/>
                  </a:lnTo>
                  <a:lnTo>
                    <a:pt x="337908" y="115862"/>
                  </a:lnTo>
                  <a:lnTo>
                    <a:pt x="308111" y="86042"/>
                  </a:lnTo>
                  <a:close/>
                </a:path>
                <a:path w="571500" h="302259">
                  <a:moveTo>
                    <a:pt x="501370" y="82080"/>
                  </a:moveTo>
                  <a:lnTo>
                    <a:pt x="337908" y="82080"/>
                  </a:lnTo>
                  <a:lnTo>
                    <a:pt x="337908" y="115862"/>
                  </a:lnTo>
                  <a:lnTo>
                    <a:pt x="507822" y="115862"/>
                  </a:lnTo>
                  <a:lnTo>
                    <a:pt x="509028" y="114655"/>
                  </a:lnTo>
                  <a:lnTo>
                    <a:pt x="501370" y="114655"/>
                  </a:lnTo>
                  <a:lnTo>
                    <a:pt x="501370" y="82080"/>
                  </a:lnTo>
                  <a:close/>
                </a:path>
                <a:path w="571500" h="302259">
                  <a:moveTo>
                    <a:pt x="138379" y="82080"/>
                  </a:moveTo>
                  <a:lnTo>
                    <a:pt x="125310" y="82080"/>
                  </a:lnTo>
                  <a:lnTo>
                    <a:pt x="92189" y="115163"/>
                  </a:lnTo>
                  <a:lnTo>
                    <a:pt x="99874" y="115163"/>
                  </a:lnTo>
                  <a:lnTo>
                    <a:pt x="129006" y="86042"/>
                  </a:lnTo>
                  <a:lnTo>
                    <a:pt x="142343" y="86042"/>
                  </a:lnTo>
                  <a:lnTo>
                    <a:pt x="138379" y="82080"/>
                  </a:lnTo>
                  <a:close/>
                </a:path>
                <a:path w="571500" h="302259">
                  <a:moveTo>
                    <a:pt x="304152" y="82080"/>
                  </a:moveTo>
                  <a:lnTo>
                    <a:pt x="291058" y="82080"/>
                  </a:lnTo>
                  <a:lnTo>
                    <a:pt x="257962" y="115163"/>
                  </a:lnTo>
                  <a:lnTo>
                    <a:pt x="265633" y="115163"/>
                  </a:lnTo>
                  <a:lnTo>
                    <a:pt x="294754" y="86042"/>
                  </a:lnTo>
                  <a:lnTo>
                    <a:pt x="308111" y="86042"/>
                  </a:lnTo>
                  <a:lnTo>
                    <a:pt x="304152" y="82080"/>
                  </a:lnTo>
                  <a:close/>
                </a:path>
                <a:path w="571500" h="302259">
                  <a:moveTo>
                    <a:pt x="546125" y="77558"/>
                  </a:moveTo>
                  <a:lnTo>
                    <a:pt x="538454" y="77558"/>
                  </a:lnTo>
                  <a:lnTo>
                    <a:pt x="501370" y="114655"/>
                  </a:lnTo>
                  <a:lnTo>
                    <a:pt x="509028" y="114655"/>
                  </a:lnTo>
                  <a:lnTo>
                    <a:pt x="546125" y="77558"/>
                  </a:lnTo>
                  <a:close/>
                </a:path>
                <a:path w="571500" h="302259">
                  <a:moveTo>
                    <a:pt x="175983" y="82080"/>
                  </a:moveTo>
                  <a:lnTo>
                    <a:pt x="170573" y="82080"/>
                  </a:lnTo>
                  <a:lnTo>
                    <a:pt x="170573" y="114261"/>
                  </a:lnTo>
                  <a:lnTo>
                    <a:pt x="175983" y="114261"/>
                  </a:lnTo>
                  <a:lnTo>
                    <a:pt x="175983" y="82080"/>
                  </a:lnTo>
                  <a:close/>
                </a:path>
                <a:path w="571500" h="302259">
                  <a:moveTo>
                    <a:pt x="221259" y="82080"/>
                  </a:moveTo>
                  <a:lnTo>
                    <a:pt x="208178" y="82080"/>
                  </a:lnTo>
                  <a:lnTo>
                    <a:pt x="175983" y="114261"/>
                  </a:lnTo>
                  <a:lnTo>
                    <a:pt x="183654" y="114261"/>
                  </a:lnTo>
                  <a:lnTo>
                    <a:pt x="211874" y="86042"/>
                  </a:lnTo>
                  <a:lnTo>
                    <a:pt x="225221" y="86042"/>
                  </a:lnTo>
                  <a:lnTo>
                    <a:pt x="221259" y="82080"/>
                  </a:lnTo>
                  <a:close/>
                </a:path>
                <a:path w="571500" h="302259">
                  <a:moveTo>
                    <a:pt x="92189" y="82080"/>
                  </a:moveTo>
                  <a:lnTo>
                    <a:pt x="86791" y="82080"/>
                  </a:lnTo>
                  <a:lnTo>
                    <a:pt x="86791" y="113360"/>
                  </a:lnTo>
                  <a:lnTo>
                    <a:pt x="92189" y="113360"/>
                  </a:lnTo>
                  <a:lnTo>
                    <a:pt x="92189" y="82080"/>
                  </a:lnTo>
                  <a:close/>
                </a:path>
                <a:path w="571500" h="302259">
                  <a:moveTo>
                    <a:pt x="257962" y="82080"/>
                  </a:moveTo>
                  <a:lnTo>
                    <a:pt x="252539" y="82080"/>
                  </a:lnTo>
                  <a:lnTo>
                    <a:pt x="252539" y="113360"/>
                  </a:lnTo>
                  <a:lnTo>
                    <a:pt x="257962" y="113360"/>
                  </a:lnTo>
                  <a:lnTo>
                    <a:pt x="257962" y="82080"/>
                  </a:lnTo>
                  <a:close/>
                </a:path>
                <a:path w="571500" h="302259">
                  <a:moveTo>
                    <a:pt x="446887" y="0"/>
                  </a:moveTo>
                  <a:lnTo>
                    <a:pt x="89217" y="76657"/>
                  </a:lnTo>
                  <a:lnTo>
                    <a:pt x="115074" y="76657"/>
                  </a:lnTo>
                  <a:lnTo>
                    <a:pt x="441363" y="6718"/>
                  </a:lnTo>
                  <a:lnTo>
                    <a:pt x="456107" y="6718"/>
                  </a:lnTo>
                  <a:lnTo>
                    <a:pt x="446887" y="0"/>
                  </a:lnTo>
                  <a:close/>
                </a:path>
                <a:path w="571500" h="302259">
                  <a:moveTo>
                    <a:pt x="456107" y="6718"/>
                  </a:moveTo>
                  <a:lnTo>
                    <a:pt x="441363" y="6718"/>
                  </a:lnTo>
                  <a:lnTo>
                    <a:pt x="406666" y="76657"/>
                  </a:lnTo>
                  <a:lnTo>
                    <a:pt x="412724" y="76657"/>
                  </a:lnTo>
                  <a:lnTo>
                    <a:pt x="425348" y="51219"/>
                  </a:lnTo>
                  <a:lnTo>
                    <a:pt x="431740" y="51219"/>
                  </a:lnTo>
                  <a:lnTo>
                    <a:pt x="428752" y="46469"/>
                  </a:lnTo>
                  <a:lnTo>
                    <a:pt x="441735" y="37795"/>
                  </a:lnTo>
                  <a:lnTo>
                    <a:pt x="431990" y="37795"/>
                  </a:lnTo>
                  <a:lnTo>
                    <a:pt x="443560" y="14465"/>
                  </a:lnTo>
                  <a:lnTo>
                    <a:pt x="448983" y="14465"/>
                  </a:lnTo>
                  <a:lnTo>
                    <a:pt x="448983" y="8229"/>
                  </a:lnTo>
                  <a:lnTo>
                    <a:pt x="458181" y="8229"/>
                  </a:lnTo>
                  <a:lnTo>
                    <a:pt x="456107" y="6718"/>
                  </a:lnTo>
                  <a:close/>
                </a:path>
                <a:path w="571500" h="302259">
                  <a:moveTo>
                    <a:pt x="431740" y="51219"/>
                  </a:moveTo>
                  <a:lnTo>
                    <a:pt x="425348" y="51219"/>
                  </a:lnTo>
                  <a:lnTo>
                    <a:pt x="441375" y="76657"/>
                  </a:lnTo>
                  <a:lnTo>
                    <a:pt x="448983" y="76657"/>
                  </a:lnTo>
                  <a:lnTo>
                    <a:pt x="448983" y="70002"/>
                  </a:lnTo>
                  <a:lnTo>
                    <a:pt x="443560" y="70002"/>
                  </a:lnTo>
                  <a:lnTo>
                    <a:pt x="431740" y="51219"/>
                  </a:lnTo>
                  <a:close/>
                </a:path>
                <a:path w="571500" h="302259">
                  <a:moveTo>
                    <a:pt x="458181" y="8229"/>
                  </a:moveTo>
                  <a:lnTo>
                    <a:pt x="448983" y="8229"/>
                  </a:lnTo>
                  <a:lnTo>
                    <a:pt x="536663" y="72148"/>
                  </a:lnTo>
                  <a:lnTo>
                    <a:pt x="545896" y="72148"/>
                  </a:lnTo>
                  <a:lnTo>
                    <a:pt x="458181" y="8229"/>
                  </a:lnTo>
                  <a:close/>
                </a:path>
                <a:path w="571500" h="302259">
                  <a:moveTo>
                    <a:pt x="448983" y="36575"/>
                  </a:moveTo>
                  <a:lnTo>
                    <a:pt x="443560" y="36575"/>
                  </a:lnTo>
                  <a:lnTo>
                    <a:pt x="443560" y="70002"/>
                  </a:lnTo>
                  <a:lnTo>
                    <a:pt x="448983" y="70002"/>
                  </a:lnTo>
                  <a:lnTo>
                    <a:pt x="448983" y="36575"/>
                  </a:lnTo>
                  <a:close/>
                </a:path>
                <a:path w="571500" h="302259">
                  <a:moveTo>
                    <a:pt x="448983" y="14465"/>
                  </a:moveTo>
                  <a:lnTo>
                    <a:pt x="443560" y="14465"/>
                  </a:lnTo>
                  <a:lnTo>
                    <a:pt x="443560" y="30060"/>
                  </a:lnTo>
                  <a:lnTo>
                    <a:pt x="431990" y="37795"/>
                  </a:lnTo>
                  <a:lnTo>
                    <a:pt x="441735" y="37795"/>
                  </a:lnTo>
                  <a:lnTo>
                    <a:pt x="443560" y="36575"/>
                  </a:lnTo>
                  <a:lnTo>
                    <a:pt x="448983" y="36575"/>
                  </a:lnTo>
                  <a:lnTo>
                    <a:pt x="448983" y="1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13" y="6742248"/>
              <a:ext cx="211455" cy="1902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4" y="6742247"/>
              <a:ext cx="211467" cy="19028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991" y="6742036"/>
              <a:ext cx="909319" cy="285750"/>
            </a:xfrm>
            <a:custGeom>
              <a:avLst/>
              <a:gdLst/>
              <a:ahLst/>
              <a:cxnLst/>
              <a:rect l="l" t="t" r="r" b="b"/>
              <a:pathLst>
                <a:path w="909319" h="285750">
                  <a:moveTo>
                    <a:pt x="67106" y="224777"/>
                  </a:moveTo>
                  <a:lnTo>
                    <a:pt x="0" y="224777"/>
                  </a:lnTo>
                  <a:lnTo>
                    <a:pt x="0" y="271754"/>
                  </a:lnTo>
                  <a:lnTo>
                    <a:pt x="13398" y="285153"/>
                  </a:lnTo>
                  <a:lnTo>
                    <a:pt x="67106" y="285153"/>
                  </a:lnTo>
                  <a:lnTo>
                    <a:pt x="67106" y="271754"/>
                  </a:lnTo>
                  <a:lnTo>
                    <a:pt x="20116" y="271754"/>
                  </a:lnTo>
                  <a:lnTo>
                    <a:pt x="13398" y="265036"/>
                  </a:lnTo>
                  <a:lnTo>
                    <a:pt x="13398" y="258318"/>
                  </a:lnTo>
                  <a:lnTo>
                    <a:pt x="67106" y="258318"/>
                  </a:lnTo>
                  <a:lnTo>
                    <a:pt x="67106" y="244906"/>
                  </a:lnTo>
                  <a:lnTo>
                    <a:pt x="13398" y="244906"/>
                  </a:lnTo>
                  <a:lnTo>
                    <a:pt x="13398" y="238188"/>
                  </a:lnTo>
                  <a:lnTo>
                    <a:pt x="67106" y="238188"/>
                  </a:lnTo>
                  <a:lnTo>
                    <a:pt x="67106" y="224777"/>
                  </a:lnTo>
                  <a:close/>
                </a:path>
                <a:path w="909319" h="285750">
                  <a:moveTo>
                    <a:pt x="140868" y="224777"/>
                  </a:moveTo>
                  <a:lnTo>
                    <a:pt x="127431" y="224777"/>
                  </a:lnTo>
                  <a:lnTo>
                    <a:pt x="127431" y="244906"/>
                  </a:lnTo>
                  <a:lnTo>
                    <a:pt x="87198" y="244906"/>
                  </a:lnTo>
                  <a:lnTo>
                    <a:pt x="87198" y="224777"/>
                  </a:lnTo>
                  <a:lnTo>
                    <a:pt x="73787" y="224777"/>
                  </a:lnTo>
                  <a:lnTo>
                    <a:pt x="73787" y="285153"/>
                  </a:lnTo>
                  <a:lnTo>
                    <a:pt x="87198" y="285153"/>
                  </a:lnTo>
                  <a:lnTo>
                    <a:pt x="87198" y="258318"/>
                  </a:lnTo>
                  <a:lnTo>
                    <a:pt x="127431" y="258318"/>
                  </a:lnTo>
                  <a:lnTo>
                    <a:pt x="127431" y="285153"/>
                  </a:lnTo>
                  <a:lnTo>
                    <a:pt x="140868" y="285153"/>
                  </a:lnTo>
                  <a:lnTo>
                    <a:pt x="140868" y="224777"/>
                  </a:lnTo>
                  <a:close/>
                </a:path>
                <a:path w="909319" h="285750">
                  <a:moveTo>
                    <a:pt x="214668" y="224777"/>
                  </a:moveTo>
                  <a:lnTo>
                    <a:pt x="147561" y="224777"/>
                  </a:lnTo>
                  <a:lnTo>
                    <a:pt x="147561" y="271754"/>
                  </a:lnTo>
                  <a:lnTo>
                    <a:pt x="160959" y="285153"/>
                  </a:lnTo>
                  <a:lnTo>
                    <a:pt x="214668" y="285153"/>
                  </a:lnTo>
                  <a:lnTo>
                    <a:pt x="214668" y="271754"/>
                  </a:lnTo>
                  <a:lnTo>
                    <a:pt x="167678" y="271754"/>
                  </a:lnTo>
                  <a:lnTo>
                    <a:pt x="160959" y="265036"/>
                  </a:lnTo>
                  <a:lnTo>
                    <a:pt x="160959" y="258318"/>
                  </a:lnTo>
                  <a:lnTo>
                    <a:pt x="214668" y="258318"/>
                  </a:lnTo>
                  <a:lnTo>
                    <a:pt x="214668" y="244906"/>
                  </a:lnTo>
                  <a:lnTo>
                    <a:pt x="160959" y="244906"/>
                  </a:lnTo>
                  <a:lnTo>
                    <a:pt x="160959" y="238188"/>
                  </a:lnTo>
                  <a:lnTo>
                    <a:pt x="214668" y="238188"/>
                  </a:lnTo>
                  <a:lnTo>
                    <a:pt x="214668" y="224777"/>
                  </a:lnTo>
                  <a:close/>
                </a:path>
                <a:path w="909319" h="285750">
                  <a:moveTo>
                    <a:pt x="288429" y="238188"/>
                  </a:moveTo>
                  <a:lnTo>
                    <a:pt x="274980" y="224777"/>
                  </a:lnTo>
                  <a:lnTo>
                    <a:pt x="274980" y="244906"/>
                  </a:lnTo>
                  <a:lnTo>
                    <a:pt x="234746" y="244906"/>
                  </a:lnTo>
                  <a:lnTo>
                    <a:pt x="234746" y="238188"/>
                  </a:lnTo>
                  <a:lnTo>
                    <a:pt x="268312" y="238188"/>
                  </a:lnTo>
                  <a:lnTo>
                    <a:pt x="274980" y="244906"/>
                  </a:lnTo>
                  <a:lnTo>
                    <a:pt x="274980" y="224777"/>
                  </a:lnTo>
                  <a:lnTo>
                    <a:pt x="221335" y="224777"/>
                  </a:lnTo>
                  <a:lnTo>
                    <a:pt x="221335" y="285153"/>
                  </a:lnTo>
                  <a:lnTo>
                    <a:pt x="234746" y="285153"/>
                  </a:lnTo>
                  <a:lnTo>
                    <a:pt x="234746" y="258318"/>
                  </a:lnTo>
                  <a:lnTo>
                    <a:pt x="288429" y="258318"/>
                  </a:lnTo>
                  <a:lnTo>
                    <a:pt x="288429" y="244906"/>
                  </a:lnTo>
                  <a:lnTo>
                    <a:pt x="288429" y="238188"/>
                  </a:lnTo>
                  <a:close/>
                </a:path>
                <a:path w="909319" h="285750">
                  <a:moveTo>
                    <a:pt x="361022" y="224777"/>
                  </a:moveTo>
                  <a:lnTo>
                    <a:pt x="295122" y="224777"/>
                  </a:lnTo>
                  <a:lnTo>
                    <a:pt x="295122" y="285153"/>
                  </a:lnTo>
                  <a:lnTo>
                    <a:pt x="308521" y="285153"/>
                  </a:lnTo>
                  <a:lnTo>
                    <a:pt x="308521" y="238188"/>
                  </a:lnTo>
                  <a:lnTo>
                    <a:pt x="361022" y="238188"/>
                  </a:lnTo>
                  <a:lnTo>
                    <a:pt x="361022" y="224777"/>
                  </a:lnTo>
                  <a:close/>
                </a:path>
                <a:path w="909319" h="285750">
                  <a:moveTo>
                    <a:pt x="436003" y="238188"/>
                  </a:moveTo>
                  <a:lnTo>
                    <a:pt x="422541" y="224790"/>
                  </a:lnTo>
                  <a:lnTo>
                    <a:pt x="422541" y="244919"/>
                  </a:lnTo>
                  <a:lnTo>
                    <a:pt x="422541" y="265049"/>
                  </a:lnTo>
                  <a:lnTo>
                    <a:pt x="415874" y="271767"/>
                  </a:lnTo>
                  <a:lnTo>
                    <a:pt x="389039" y="271767"/>
                  </a:lnTo>
                  <a:lnTo>
                    <a:pt x="382308" y="265049"/>
                  </a:lnTo>
                  <a:lnTo>
                    <a:pt x="382308" y="244919"/>
                  </a:lnTo>
                  <a:lnTo>
                    <a:pt x="389039" y="238188"/>
                  </a:lnTo>
                  <a:lnTo>
                    <a:pt x="415874" y="238188"/>
                  </a:lnTo>
                  <a:lnTo>
                    <a:pt x="422541" y="244919"/>
                  </a:lnTo>
                  <a:lnTo>
                    <a:pt x="422541" y="224790"/>
                  </a:lnTo>
                  <a:lnTo>
                    <a:pt x="382308" y="224790"/>
                  </a:lnTo>
                  <a:lnTo>
                    <a:pt x="368909" y="238188"/>
                  </a:lnTo>
                  <a:lnTo>
                    <a:pt x="368909" y="271767"/>
                  </a:lnTo>
                  <a:lnTo>
                    <a:pt x="382308" y="285165"/>
                  </a:lnTo>
                  <a:lnTo>
                    <a:pt x="422541" y="285165"/>
                  </a:lnTo>
                  <a:lnTo>
                    <a:pt x="436003" y="271767"/>
                  </a:lnTo>
                  <a:lnTo>
                    <a:pt x="436003" y="238188"/>
                  </a:lnTo>
                  <a:close/>
                </a:path>
                <a:path w="909319" h="285750">
                  <a:moveTo>
                    <a:pt x="444017" y="0"/>
                  </a:moveTo>
                  <a:lnTo>
                    <a:pt x="232575" y="0"/>
                  </a:lnTo>
                  <a:lnTo>
                    <a:pt x="232575" y="41910"/>
                  </a:lnTo>
                  <a:lnTo>
                    <a:pt x="317169" y="41910"/>
                  </a:lnTo>
                  <a:lnTo>
                    <a:pt x="317169" y="190500"/>
                  </a:lnTo>
                  <a:lnTo>
                    <a:pt x="359410" y="190500"/>
                  </a:lnTo>
                  <a:lnTo>
                    <a:pt x="359410" y="41910"/>
                  </a:lnTo>
                  <a:lnTo>
                    <a:pt x="444017" y="41910"/>
                  </a:lnTo>
                  <a:lnTo>
                    <a:pt x="444017" y="0"/>
                  </a:lnTo>
                  <a:close/>
                </a:path>
                <a:path w="909319" h="285750">
                  <a:moveTo>
                    <a:pt x="540321" y="224777"/>
                  </a:moveTo>
                  <a:lnTo>
                    <a:pt x="473227" y="224777"/>
                  </a:lnTo>
                  <a:lnTo>
                    <a:pt x="473227" y="285153"/>
                  </a:lnTo>
                  <a:lnTo>
                    <a:pt x="486625" y="285153"/>
                  </a:lnTo>
                  <a:lnTo>
                    <a:pt x="486625" y="238188"/>
                  </a:lnTo>
                  <a:lnTo>
                    <a:pt x="526884" y="238188"/>
                  </a:lnTo>
                  <a:lnTo>
                    <a:pt x="526884" y="285153"/>
                  </a:lnTo>
                  <a:lnTo>
                    <a:pt x="540321" y="285153"/>
                  </a:lnTo>
                  <a:lnTo>
                    <a:pt x="540321" y="224777"/>
                  </a:lnTo>
                  <a:close/>
                </a:path>
                <a:path w="909319" h="285750">
                  <a:moveTo>
                    <a:pt x="614121" y="238188"/>
                  </a:moveTo>
                  <a:lnTo>
                    <a:pt x="600646" y="224777"/>
                  </a:lnTo>
                  <a:lnTo>
                    <a:pt x="600646" y="244906"/>
                  </a:lnTo>
                  <a:lnTo>
                    <a:pt x="560412" y="244906"/>
                  </a:lnTo>
                  <a:lnTo>
                    <a:pt x="560412" y="238188"/>
                  </a:lnTo>
                  <a:lnTo>
                    <a:pt x="593979" y="238188"/>
                  </a:lnTo>
                  <a:lnTo>
                    <a:pt x="600646" y="244906"/>
                  </a:lnTo>
                  <a:lnTo>
                    <a:pt x="600646" y="224777"/>
                  </a:lnTo>
                  <a:lnTo>
                    <a:pt x="547001" y="224777"/>
                  </a:lnTo>
                  <a:lnTo>
                    <a:pt x="547001" y="285153"/>
                  </a:lnTo>
                  <a:lnTo>
                    <a:pt x="560412" y="285153"/>
                  </a:lnTo>
                  <a:lnTo>
                    <a:pt x="560412" y="258318"/>
                  </a:lnTo>
                  <a:lnTo>
                    <a:pt x="614121" y="258318"/>
                  </a:lnTo>
                  <a:lnTo>
                    <a:pt x="614121" y="244906"/>
                  </a:lnTo>
                  <a:lnTo>
                    <a:pt x="614121" y="238188"/>
                  </a:lnTo>
                  <a:close/>
                </a:path>
                <a:path w="909319" h="285750">
                  <a:moveTo>
                    <a:pt x="687882" y="238188"/>
                  </a:moveTo>
                  <a:lnTo>
                    <a:pt x="674433" y="224790"/>
                  </a:lnTo>
                  <a:lnTo>
                    <a:pt x="674433" y="244919"/>
                  </a:lnTo>
                  <a:lnTo>
                    <a:pt x="674433" y="265049"/>
                  </a:lnTo>
                  <a:lnTo>
                    <a:pt x="667766" y="271767"/>
                  </a:lnTo>
                  <a:lnTo>
                    <a:pt x="640918" y="271767"/>
                  </a:lnTo>
                  <a:lnTo>
                    <a:pt x="634174" y="265049"/>
                  </a:lnTo>
                  <a:lnTo>
                    <a:pt x="634174" y="244919"/>
                  </a:lnTo>
                  <a:lnTo>
                    <a:pt x="640918" y="238188"/>
                  </a:lnTo>
                  <a:lnTo>
                    <a:pt x="667766" y="238188"/>
                  </a:lnTo>
                  <a:lnTo>
                    <a:pt x="674433" y="244919"/>
                  </a:lnTo>
                  <a:lnTo>
                    <a:pt x="674433" y="224790"/>
                  </a:lnTo>
                  <a:lnTo>
                    <a:pt x="634174" y="224790"/>
                  </a:lnTo>
                  <a:lnTo>
                    <a:pt x="620788" y="238188"/>
                  </a:lnTo>
                  <a:lnTo>
                    <a:pt x="620788" y="271767"/>
                  </a:lnTo>
                  <a:lnTo>
                    <a:pt x="634174" y="285165"/>
                  </a:lnTo>
                  <a:lnTo>
                    <a:pt x="674433" y="285165"/>
                  </a:lnTo>
                  <a:lnTo>
                    <a:pt x="687882" y="271767"/>
                  </a:lnTo>
                  <a:lnTo>
                    <a:pt x="687882" y="238188"/>
                  </a:lnTo>
                  <a:close/>
                </a:path>
                <a:path w="909319" h="285750">
                  <a:moveTo>
                    <a:pt x="761669" y="224777"/>
                  </a:moveTo>
                  <a:lnTo>
                    <a:pt x="694575" y="224777"/>
                  </a:lnTo>
                  <a:lnTo>
                    <a:pt x="694575" y="271754"/>
                  </a:lnTo>
                  <a:lnTo>
                    <a:pt x="707974" y="285153"/>
                  </a:lnTo>
                  <a:lnTo>
                    <a:pt x="761669" y="285153"/>
                  </a:lnTo>
                  <a:lnTo>
                    <a:pt x="761669" y="271754"/>
                  </a:lnTo>
                  <a:lnTo>
                    <a:pt x="714692" y="271754"/>
                  </a:lnTo>
                  <a:lnTo>
                    <a:pt x="707974" y="265036"/>
                  </a:lnTo>
                  <a:lnTo>
                    <a:pt x="707974" y="258318"/>
                  </a:lnTo>
                  <a:lnTo>
                    <a:pt x="761669" y="258318"/>
                  </a:lnTo>
                  <a:lnTo>
                    <a:pt x="761669" y="244906"/>
                  </a:lnTo>
                  <a:lnTo>
                    <a:pt x="707974" y="244906"/>
                  </a:lnTo>
                  <a:lnTo>
                    <a:pt x="707974" y="238188"/>
                  </a:lnTo>
                  <a:lnTo>
                    <a:pt x="761669" y="238188"/>
                  </a:lnTo>
                  <a:lnTo>
                    <a:pt x="761669" y="224777"/>
                  </a:lnTo>
                  <a:close/>
                </a:path>
                <a:path w="909319" h="285750">
                  <a:moveTo>
                    <a:pt x="835444" y="285153"/>
                  </a:moveTo>
                  <a:lnTo>
                    <a:pt x="801890" y="251625"/>
                  </a:lnTo>
                  <a:lnTo>
                    <a:pt x="828725" y="224777"/>
                  </a:lnTo>
                  <a:lnTo>
                    <a:pt x="808609" y="224777"/>
                  </a:lnTo>
                  <a:lnTo>
                    <a:pt x="788466" y="244906"/>
                  </a:lnTo>
                  <a:lnTo>
                    <a:pt x="781773" y="244906"/>
                  </a:lnTo>
                  <a:lnTo>
                    <a:pt x="781773" y="224777"/>
                  </a:lnTo>
                  <a:lnTo>
                    <a:pt x="768350" y="224777"/>
                  </a:lnTo>
                  <a:lnTo>
                    <a:pt x="768350" y="285153"/>
                  </a:lnTo>
                  <a:lnTo>
                    <a:pt x="781773" y="285153"/>
                  </a:lnTo>
                  <a:lnTo>
                    <a:pt x="781773" y="258318"/>
                  </a:lnTo>
                  <a:lnTo>
                    <a:pt x="788466" y="258318"/>
                  </a:lnTo>
                  <a:lnTo>
                    <a:pt x="815327" y="285153"/>
                  </a:lnTo>
                  <a:lnTo>
                    <a:pt x="835444" y="285153"/>
                  </a:lnTo>
                  <a:close/>
                </a:path>
                <a:path w="909319" h="285750">
                  <a:moveTo>
                    <a:pt x="909218" y="224777"/>
                  </a:moveTo>
                  <a:lnTo>
                    <a:pt x="842149" y="224777"/>
                  </a:lnTo>
                  <a:lnTo>
                    <a:pt x="842149" y="238188"/>
                  </a:lnTo>
                  <a:lnTo>
                    <a:pt x="868984" y="238188"/>
                  </a:lnTo>
                  <a:lnTo>
                    <a:pt x="868984" y="285153"/>
                  </a:lnTo>
                  <a:lnTo>
                    <a:pt x="882383" y="285153"/>
                  </a:lnTo>
                  <a:lnTo>
                    <a:pt x="882383" y="238188"/>
                  </a:lnTo>
                  <a:lnTo>
                    <a:pt x="909218" y="238188"/>
                  </a:lnTo>
                  <a:lnTo>
                    <a:pt x="909218" y="224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679" y="6742246"/>
              <a:ext cx="211455" cy="19028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110">
                <a:solidFill>
                  <a:srgbClr val="0F1720"/>
                </a:solidFill>
              </a:rPr>
              <a:t>Етапи</a:t>
            </a:r>
            <a:r>
              <a:rPr dirty="0" spc="5">
                <a:solidFill>
                  <a:srgbClr val="0F1720"/>
                </a:solidFill>
              </a:rPr>
              <a:t> </a:t>
            </a:r>
            <a:r>
              <a:rPr dirty="0" spc="-1210">
                <a:solidFill>
                  <a:srgbClr val="0F1720"/>
                </a:solidFill>
              </a:rPr>
              <a:t>будівництва</a:t>
            </a:r>
            <a:r>
              <a:rPr dirty="0" spc="750">
                <a:solidFill>
                  <a:srgbClr val="0F1720"/>
                </a:solidFill>
              </a:rPr>
              <a:t> </a:t>
            </a:r>
            <a:r>
              <a:rPr dirty="0" spc="-1330">
                <a:solidFill>
                  <a:srgbClr val="0F1720"/>
                </a:solidFill>
              </a:rPr>
              <a:t>вітроелектростанції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3646" y="915260"/>
            <a:ext cx="4537382" cy="502561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0129" y="2250623"/>
            <a:ext cx="3202171" cy="371435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27310" y="1571838"/>
            <a:ext cx="17379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90">
                <a:solidFill>
                  <a:srgbClr val="EF8222"/>
                </a:solidFill>
                <a:latin typeface="Lucida Sans Unicode"/>
                <a:cs typeface="Lucida Sans Unicode"/>
              </a:rPr>
              <a:t>Забивання</a:t>
            </a:r>
            <a:r>
              <a:rPr dirty="0" sz="1600" spc="-80">
                <a:solidFill>
                  <a:srgbClr val="EF8222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40">
                <a:solidFill>
                  <a:srgbClr val="EF8222"/>
                </a:solidFill>
                <a:latin typeface="Lucida Sans Unicode"/>
                <a:cs typeface="Lucida Sans Unicode"/>
              </a:rPr>
              <a:t>паль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Atomenergoproekt windmills</dc:title>
  <dcterms:created xsi:type="dcterms:W3CDTF">2025-04-16T11:59:20Z</dcterms:created>
  <dcterms:modified xsi:type="dcterms:W3CDTF">2025-04-16T11:59:20Z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2025-03-28T00:00:00Z</vt:filetime>
  </property>
  <property fmtid="{D5CDD505-2E9C-101B-9397-08002B2CF9AE}" pid="3" name="Creator">
    <vt:lpwstr>Adobe Illustrator CS5.1</vt:lpwstr>
  </property>
  <property fmtid="{D5CDD505-2E9C-101B-9397-08002B2CF9AE}" pid="4" name="GTS_PDFXConformance">
    <vt:lpwstr>PDF/X-1a:2001</vt:lpwstr>
  </property>
  <property fmtid="{D5CDD505-2E9C-101B-9397-08002B2CF9AE}" pid="5" name="GTS_PDFXVersion">
    <vt:lpwstr>PDF/X-1:2001</vt:lpwstr>
  </property>
  <property fmtid="{D5CDD505-2E9C-101B-9397-08002B2CF9AE}" pid="6" name="LastSaved">
    <vt:filetime>2025-04-16T00:00:00Z</vt:filetime>
  </property>
  <property fmtid="{D5CDD505-2E9C-101B-9397-08002B2CF9AE}" pid="7" name="Producer">
    <vt:lpwstr>Adobe PDF library 9.90</vt:lpwstr>
  </property>
</Properties>
</file>